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Lst>
  <p:notesMasterIdLst>
    <p:notesMasterId r:id="rId23"/>
  </p:notesMasterIdLst>
  <p:sldIdLst>
    <p:sldId id="257" r:id="rId3"/>
    <p:sldId id="321" r:id="rId4"/>
    <p:sldId id="1317" r:id="rId5"/>
    <p:sldId id="1319" r:id="rId6"/>
    <p:sldId id="1318" r:id="rId7"/>
    <p:sldId id="1322" r:id="rId8"/>
    <p:sldId id="1308" r:id="rId9"/>
    <p:sldId id="1310" r:id="rId10"/>
    <p:sldId id="1344" r:id="rId11"/>
    <p:sldId id="1345" r:id="rId12"/>
    <p:sldId id="1347" r:id="rId13"/>
    <p:sldId id="314" r:id="rId14"/>
    <p:sldId id="317" r:id="rId15"/>
    <p:sldId id="319" r:id="rId16"/>
    <p:sldId id="344" r:id="rId17"/>
    <p:sldId id="1348" r:id="rId18"/>
    <p:sldId id="320" r:id="rId19"/>
    <p:sldId id="1311" r:id="rId20"/>
    <p:sldId id="308" r:id="rId21"/>
    <p:sldId id="309" r:id="rId22"/>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原版" id="{1AFA317D-55F5-465E-8D95-29E25030291E}">
          <p14:sldIdLst>
            <p14:sldId id="257"/>
            <p14:sldId id="321"/>
            <p14:sldId id="1317"/>
            <p14:sldId id="1319"/>
            <p14:sldId id="1318"/>
            <p14:sldId id="1322"/>
            <p14:sldId id="1308"/>
            <p14:sldId id="1310"/>
            <p14:sldId id="1344"/>
            <p14:sldId id="1345"/>
            <p14:sldId id="1347"/>
            <p14:sldId id="314"/>
            <p14:sldId id="317"/>
            <p14:sldId id="319"/>
            <p14:sldId id="344"/>
            <p14:sldId id="1348"/>
            <p14:sldId id="320"/>
            <p14:sldId id="1311"/>
            <p14:sldId id="308"/>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4E8ABE"/>
    <a:srgbClr val="043465"/>
    <a:srgbClr val="244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6379" autoAdjust="0"/>
  </p:normalViewPr>
  <p:slideViewPr>
    <p:cSldViewPr snapToGrid="0">
      <p:cViewPr varScale="1">
        <p:scale>
          <a:sx n="90" d="100"/>
          <a:sy n="90" d="100"/>
        </p:scale>
        <p:origin x="1068" y="90"/>
      </p:cViewPr>
      <p:guideLst/>
    </p:cSldViewPr>
  </p:slideViewPr>
  <p:outlineViewPr>
    <p:cViewPr>
      <p:scale>
        <a:sx n="33" d="100"/>
        <a:sy n="33" d="100"/>
      </p:scale>
      <p:origin x="0" y="-3936"/>
    </p:cViewPr>
  </p:outlineViewPr>
  <p:notesTextViewPr>
    <p:cViewPr>
      <p:scale>
        <a:sx n="150" d="100"/>
        <a:sy n="150" d="100"/>
      </p:scale>
      <p:origin x="0" y="0"/>
    </p:cViewPr>
  </p:notesTextViewPr>
  <p:sorterViewPr>
    <p:cViewPr>
      <p:scale>
        <a:sx n="150" d="100"/>
        <a:sy n="150" d="100"/>
      </p:scale>
      <p:origin x="0" y="0"/>
    </p:cViewPr>
  </p:sorterViewPr>
  <p:notesViewPr>
    <p:cSldViewPr snapToGrid="0">
      <p:cViewPr varScale="1">
        <p:scale>
          <a:sx n="84" d="100"/>
          <a:sy n="84" d="100"/>
        </p:scale>
        <p:origin x="39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as\d\nitc\&#32929;&#31080;&#25237;&#36039;&#37096;\Eileen\&#22522;&#37329;\Portfolio%20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s\d\nitc\&#32929;&#31080;&#25237;&#36039;&#37096;\Eileen\Video%20Games\US\TTWO_GTA5&amp;6%20vs%20Stock%20Pri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s\d\nitc\Jill\&#38651;&#31478;&#22522;&#3732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66736101467388E-2"/>
          <c:y val="0.11189728605891126"/>
          <c:w val="0.96766652779706519"/>
          <c:h val="0.76480919272212966"/>
        </c:manualLayout>
      </c:layout>
      <c:barChart>
        <c:barDir val="col"/>
        <c:grouping val="clustered"/>
        <c:varyColors val="0"/>
        <c:ser>
          <c:idx val="0"/>
          <c:order val="0"/>
          <c:tx>
            <c:strRef>
              <c:f>工作表1!$B$1</c:f>
              <c:strCache>
                <c:ptCount val="1"/>
                <c:pt idx="0">
                  <c:v>JUN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IT半導體</c:v>
                </c:pt>
                <c:pt idx="1">
                  <c:v>媒體娛樂</c:v>
                </c:pt>
                <c:pt idx="2">
                  <c:v>非必須消費服務</c:v>
                </c:pt>
                <c:pt idx="3">
                  <c:v>電競指數</c:v>
                </c:pt>
                <c:pt idx="4">
                  <c:v>IT軟體&amp;服務</c:v>
                </c:pt>
                <c:pt idx="5">
                  <c:v>IT硬體設備</c:v>
                </c:pt>
                <c:pt idx="6">
                  <c:v>非必須消費零售</c:v>
                </c:pt>
                <c:pt idx="7">
                  <c:v>消費電子產品</c:v>
                </c:pt>
              </c:strCache>
            </c:strRef>
          </c:cat>
          <c:val>
            <c:numRef>
              <c:f>工作表1!$B$2:$B$9</c:f>
              <c:numCache>
                <c:formatCode>0.0</c:formatCode>
                <c:ptCount val="8"/>
                <c:pt idx="0">
                  <c:v>20.85</c:v>
                </c:pt>
                <c:pt idx="1">
                  <c:v>13.32</c:v>
                </c:pt>
                <c:pt idx="2">
                  <c:v>13.05</c:v>
                </c:pt>
                <c:pt idx="3">
                  <c:v>11.62</c:v>
                </c:pt>
                <c:pt idx="4">
                  <c:v>8</c:v>
                </c:pt>
                <c:pt idx="5">
                  <c:v>4.42</c:v>
                </c:pt>
                <c:pt idx="6">
                  <c:v>2.44</c:v>
                </c:pt>
                <c:pt idx="7">
                  <c:v>1.76</c:v>
                </c:pt>
              </c:numCache>
            </c:numRef>
          </c:val>
          <c:extLst>
            <c:ext xmlns:c16="http://schemas.microsoft.com/office/drawing/2014/chart" uri="{C3380CC4-5D6E-409C-BE32-E72D297353CC}">
              <c16:uniqueId val="{00000000-CC2D-4D1F-B00A-E3CE6F758B54}"/>
            </c:ext>
          </c:extLst>
        </c:ser>
        <c:ser>
          <c:idx val="1"/>
          <c:order val="1"/>
          <c:tx>
            <c:strRef>
              <c:f>工作表1!$C$1</c:f>
              <c:strCache>
                <c:ptCount val="1"/>
                <c:pt idx="0">
                  <c:v>QTD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IT半導體</c:v>
                </c:pt>
                <c:pt idx="1">
                  <c:v>媒體娛樂</c:v>
                </c:pt>
                <c:pt idx="2">
                  <c:v>非必須消費服務</c:v>
                </c:pt>
                <c:pt idx="3">
                  <c:v>電競指數</c:v>
                </c:pt>
                <c:pt idx="4">
                  <c:v>IT軟體&amp;服務</c:v>
                </c:pt>
                <c:pt idx="5">
                  <c:v>IT硬體設備</c:v>
                </c:pt>
                <c:pt idx="6">
                  <c:v>非必須消費零售</c:v>
                </c:pt>
                <c:pt idx="7">
                  <c:v>消費電子產品</c:v>
                </c:pt>
              </c:strCache>
            </c:strRef>
          </c:cat>
          <c:val>
            <c:numRef>
              <c:f>工作表1!$C$2:$C$9</c:f>
              <c:numCache>
                <c:formatCode>0.0</c:formatCode>
                <c:ptCount val="8"/>
                <c:pt idx="0">
                  <c:v>32.11</c:v>
                </c:pt>
                <c:pt idx="1">
                  <c:v>34</c:v>
                </c:pt>
                <c:pt idx="2">
                  <c:v>23.24</c:v>
                </c:pt>
                <c:pt idx="3">
                  <c:v>23.77</c:v>
                </c:pt>
                <c:pt idx="4">
                  <c:v>32.71</c:v>
                </c:pt>
                <c:pt idx="5">
                  <c:v>3.15</c:v>
                </c:pt>
                <c:pt idx="6">
                  <c:v>11.78</c:v>
                </c:pt>
                <c:pt idx="7">
                  <c:v>5.87</c:v>
                </c:pt>
              </c:numCache>
            </c:numRef>
          </c:val>
          <c:extLst>
            <c:ext xmlns:c16="http://schemas.microsoft.com/office/drawing/2014/chart" uri="{C3380CC4-5D6E-409C-BE32-E72D297353CC}">
              <c16:uniqueId val="{00000001-CC2D-4D1F-B00A-E3CE6F758B54}"/>
            </c:ext>
          </c:extLst>
        </c:ser>
        <c:ser>
          <c:idx val="2"/>
          <c:order val="2"/>
          <c:tx>
            <c:strRef>
              <c:f>工作表1!$D$1</c:f>
              <c:strCache>
                <c:ptCount val="1"/>
                <c:pt idx="0">
                  <c:v>YTD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工作表1!$A$2:$A$9</c:f>
              <c:strCache>
                <c:ptCount val="8"/>
                <c:pt idx="0">
                  <c:v>IT半導體</c:v>
                </c:pt>
                <c:pt idx="1">
                  <c:v>媒體娛樂</c:v>
                </c:pt>
                <c:pt idx="2">
                  <c:v>非必須消費服務</c:v>
                </c:pt>
                <c:pt idx="3">
                  <c:v>電競指數</c:v>
                </c:pt>
                <c:pt idx="4">
                  <c:v>IT軟體&amp;服務</c:v>
                </c:pt>
                <c:pt idx="5">
                  <c:v>IT硬體設備</c:v>
                </c:pt>
                <c:pt idx="6">
                  <c:v>非必須消費零售</c:v>
                </c:pt>
                <c:pt idx="7">
                  <c:v>消費電子產品</c:v>
                </c:pt>
              </c:strCache>
            </c:strRef>
          </c:cat>
          <c:val>
            <c:numRef>
              <c:f>工作表1!$D$2:$D$9</c:f>
              <c:numCache>
                <c:formatCode>0.0</c:formatCode>
                <c:ptCount val="8"/>
                <c:pt idx="0">
                  <c:v>17.989999999999998</c:v>
                </c:pt>
                <c:pt idx="1">
                  <c:v>41.34</c:v>
                </c:pt>
                <c:pt idx="2">
                  <c:v>12.76</c:v>
                </c:pt>
                <c:pt idx="3">
                  <c:v>18.39</c:v>
                </c:pt>
                <c:pt idx="4">
                  <c:v>18.53</c:v>
                </c:pt>
                <c:pt idx="5">
                  <c:v>-7.03</c:v>
                </c:pt>
                <c:pt idx="6">
                  <c:v>-5.86</c:v>
                </c:pt>
                <c:pt idx="7">
                  <c:v>25.36</c:v>
                </c:pt>
              </c:numCache>
            </c:numRef>
          </c:val>
          <c:extLst>
            <c:ext xmlns:c16="http://schemas.microsoft.com/office/drawing/2014/chart" uri="{C3380CC4-5D6E-409C-BE32-E72D297353CC}">
              <c16:uniqueId val="{00000002-CC2D-4D1F-B00A-E3CE6F758B54}"/>
            </c:ext>
          </c:extLst>
        </c:ser>
        <c:dLbls>
          <c:dLblPos val="outEnd"/>
          <c:showLegendKey val="0"/>
          <c:showVal val="1"/>
          <c:showCatName val="0"/>
          <c:showSerName val="0"/>
          <c:showPercent val="0"/>
          <c:showBubbleSize val="0"/>
        </c:dLbls>
        <c:gapWidth val="219"/>
        <c:overlap val="-27"/>
        <c:axId val="1980216431"/>
        <c:axId val="2012439311"/>
      </c:barChart>
      <c:catAx>
        <c:axId val="19802164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zh-TW"/>
          </a:p>
        </c:txPr>
        <c:crossAx val="2012439311"/>
        <c:crosses val="autoZero"/>
        <c:auto val="1"/>
        <c:lblAlgn val="ctr"/>
        <c:lblOffset val="100"/>
        <c:noMultiLvlLbl val="0"/>
      </c:catAx>
      <c:valAx>
        <c:axId val="2012439311"/>
        <c:scaling>
          <c:orientation val="minMax"/>
        </c:scaling>
        <c:delete val="1"/>
        <c:axPos val="l"/>
        <c:numFmt formatCode="#,##0_);[Red]\(#,##0\)" sourceLinked="0"/>
        <c:majorTickMark val="none"/>
        <c:minorTickMark val="none"/>
        <c:tickLblPos val="nextTo"/>
        <c:crossAx val="19802164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EPS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工作表1!$A$2:$A$4</c:f>
              <c:strCache>
                <c:ptCount val="3"/>
                <c:pt idx="0">
                  <c:v>F12</c:v>
                </c:pt>
                <c:pt idx="1">
                  <c:v>Y+1</c:v>
                </c:pt>
                <c:pt idx="2">
                  <c:v>Y+2</c:v>
                </c:pt>
              </c:strCache>
            </c:strRef>
          </c:cat>
          <c:val>
            <c:numRef>
              <c:f>工作表1!$B$2:$B$4</c:f>
              <c:numCache>
                <c:formatCode>General</c:formatCode>
                <c:ptCount val="3"/>
                <c:pt idx="0">
                  <c:v>48.75</c:v>
                </c:pt>
                <c:pt idx="1">
                  <c:v>60.19</c:v>
                </c:pt>
                <c:pt idx="2">
                  <c:v>70.8</c:v>
                </c:pt>
              </c:numCache>
            </c:numRef>
          </c:val>
          <c:extLst>
            <c:ext xmlns:c16="http://schemas.microsoft.com/office/drawing/2014/chart" uri="{C3380CC4-5D6E-409C-BE32-E72D297353CC}">
              <c16:uniqueId val="{00000000-A095-4EAC-961D-443DDDB1E536}"/>
            </c:ext>
          </c:extLst>
        </c:ser>
        <c:dLbls>
          <c:showLegendKey val="0"/>
          <c:showVal val="0"/>
          <c:showCatName val="0"/>
          <c:showSerName val="0"/>
          <c:showPercent val="0"/>
          <c:showBubbleSize val="0"/>
        </c:dLbls>
        <c:gapWidth val="219"/>
        <c:overlap val="-27"/>
        <c:axId val="1645462175"/>
        <c:axId val="2099806671"/>
      </c:barChart>
      <c:lineChart>
        <c:grouping val="standard"/>
        <c:varyColors val="0"/>
        <c:ser>
          <c:idx val="1"/>
          <c:order val="1"/>
          <c:tx>
            <c:strRef>
              <c:f>工作表1!$C$1</c:f>
              <c:strCache>
                <c:ptCount val="1"/>
                <c:pt idx="0">
                  <c:v>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9525">
                  <a:solidFill>
                    <a:schemeClr val="accent2"/>
                  </a:solidFill>
                </a:ln>
                <a:effectLst/>
              </c:spPr>
            </c:marker>
            <c:bubble3D val="0"/>
            <c:spPr>
              <a:ln w="28575" cap="rnd">
                <a:noFill/>
                <a:round/>
              </a:ln>
              <a:effectLst/>
            </c:spPr>
            <c:extLst>
              <c:ext xmlns:c16="http://schemas.microsoft.com/office/drawing/2014/chart" uri="{C3380CC4-5D6E-409C-BE32-E72D297353CC}">
                <c16:uniqueId val="{00000000-6E34-4DC9-A5B1-8FF20CFFC77A}"/>
              </c:ext>
            </c:extLst>
          </c:dPt>
          <c:dPt>
            <c:idx val="2"/>
            <c:marker>
              <c:symbol val="circle"/>
              <c:size val="5"/>
              <c:spPr>
                <a:solidFill>
                  <a:schemeClr val="accent2"/>
                </a:solidFill>
                <a:ln w="9525">
                  <a:solidFill>
                    <a:schemeClr val="accent2"/>
                  </a:solidFill>
                </a:ln>
                <a:effectLst/>
              </c:spPr>
            </c:marker>
            <c:bubble3D val="0"/>
            <c:spPr>
              <a:ln w="28575" cap="rnd">
                <a:noFill/>
                <a:round/>
              </a:ln>
              <a:effectLst/>
            </c:spPr>
            <c:extLst>
              <c:ext xmlns:c16="http://schemas.microsoft.com/office/drawing/2014/chart" uri="{C3380CC4-5D6E-409C-BE32-E72D297353CC}">
                <c16:uniqueId val="{00000001-6E34-4DC9-A5B1-8FF20CFFC77A}"/>
              </c:ext>
            </c:extLst>
          </c:dPt>
          <c:dLbls>
            <c:spPr>
              <a:solidFill>
                <a:schemeClr val="accent2"/>
              </a:solidFill>
              <a:ln w="25400" cap="flat" cmpd="sng" algn="ctr">
                <a:solidFill>
                  <a:schemeClr val="accent2"/>
                </a:solidFill>
                <a:prstDash val="solid"/>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工作表1!$A$2:$A$4</c:f>
              <c:strCache>
                <c:ptCount val="3"/>
                <c:pt idx="0">
                  <c:v>F12</c:v>
                </c:pt>
                <c:pt idx="1">
                  <c:v>Y+1</c:v>
                </c:pt>
                <c:pt idx="2">
                  <c:v>Y+2</c:v>
                </c:pt>
              </c:strCache>
            </c:strRef>
          </c:cat>
          <c:val>
            <c:numRef>
              <c:f>工作表1!$C$2:$C$4</c:f>
              <c:numCache>
                <c:formatCode>0.00%</c:formatCode>
                <c:ptCount val="3"/>
                <c:pt idx="0">
                  <c:v>0.2303</c:v>
                </c:pt>
                <c:pt idx="1">
                  <c:v>0.23449999999999999</c:v>
                </c:pt>
                <c:pt idx="2">
                  <c:v>0.1762</c:v>
                </c:pt>
              </c:numCache>
            </c:numRef>
          </c:val>
          <c:smooth val="0"/>
          <c:extLst>
            <c:ext xmlns:c16="http://schemas.microsoft.com/office/drawing/2014/chart" uri="{C3380CC4-5D6E-409C-BE32-E72D297353CC}">
              <c16:uniqueId val="{00000001-A095-4EAC-961D-443DDDB1E536}"/>
            </c:ext>
          </c:extLst>
        </c:ser>
        <c:dLbls>
          <c:showLegendKey val="0"/>
          <c:showVal val="0"/>
          <c:showCatName val="0"/>
          <c:showSerName val="0"/>
          <c:showPercent val="0"/>
          <c:showBubbleSize val="0"/>
        </c:dLbls>
        <c:marker val="1"/>
        <c:smooth val="0"/>
        <c:axId val="1648192879"/>
        <c:axId val="2018418015"/>
      </c:lineChart>
      <c:catAx>
        <c:axId val="1645462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crossAx val="2099806671"/>
        <c:crosses val="autoZero"/>
        <c:auto val="1"/>
        <c:lblAlgn val="ctr"/>
        <c:lblOffset val="100"/>
        <c:noMultiLvlLbl val="0"/>
      </c:catAx>
      <c:valAx>
        <c:axId val="20998066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crossAx val="1645462175"/>
        <c:crosses val="autoZero"/>
        <c:crossBetween val="between"/>
      </c:valAx>
      <c:valAx>
        <c:axId val="2018418015"/>
        <c:scaling>
          <c:orientation val="minMax"/>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crossAx val="1648192879"/>
        <c:crosses val="max"/>
        <c:crossBetween val="between"/>
      </c:valAx>
      <c:catAx>
        <c:axId val="1648192879"/>
        <c:scaling>
          <c:orientation val="minMax"/>
        </c:scaling>
        <c:delete val="1"/>
        <c:axPos val="b"/>
        <c:numFmt formatCode="General" sourceLinked="1"/>
        <c:majorTickMark val="out"/>
        <c:minorTickMark val="none"/>
        <c:tickLblPos val="nextTo"/>
        <c:crossAx val="20184180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'GT Strategy'!$V$1</c:f>
              <c:strCache>
                <c:ptCount val="1"/>
                <c:pt idx="0">
                  <c:v>基金</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 Strategy'!$U$2:$U$7</c:f>
              <c:strCache>
                <c:ptCount val="6"/>
                <c:pt idx="0">
                  <c:v>Cloud</c:v>
                </c:pt>
                <c:pt idx="1">
                  <c:v>Game</c:v>
                </c:pt>
                <c:pt idx="2">
                  <c:v>Gaming+IP</c:v>
                </c:pt>
                <c:pt idx="3">
                  <c:v>GPU+Network</c:v>
                </c:pt>
                <c:pt idx="4">
                  <c:v>Console+PC</c:v>
                </c:pt>
                <c:pt idx="5">
                  <c:v>Metaverse</c:v>
                </c:pt>
              </c:strCache>
            </c:strRef>
          </c:cat>
          <c:val>
            <c:numRef>
              <c:f>'GT Strategy'!$V$2:$V$7</c:f>
              <c:numCache>
                <c:formatCode>#,##0.0_ ;[Red]\-#,##0.0\ </c:formatCode>
                <c:ptCount val="6"/>
                <c:pt idx="0">
                  <c:v>19.22</c:v>
                </c:pt>
                <c:pt idx="1">
                  <c:v>19.150000000000002</c:v>
                </c:pt>
                <c:pt idx="2">
                  <c:v>18.399999999999999</c:v>
                </c:pt>
                <c:pt idx="3">
                  <c:v>17.68</c:v>
                </c:pt>
                <c:pt idx="4">
                  <c:v>14.01</c:v>
                </c:pt>
                <c:pt idx="5">
                  <c:v>6.16</c:v>
                </c:pt>
              </c:numCache>
            </c:numRef>
          </c:val>
          <c:extLst>
            <c:ext xmlns:c16="http://schemas.microsoft.com/office/drawing/2014/chart" uri="{C3380CC4-5D6E-409C-BE32-E72D297353CC}">
              <c16:uniqueId val="{00000000-484E-41C4-AC12-0174858C1821}"/>
            </c:ext>
          </c:extLst>
        </c:ser>
        <c:ser>
          <c:idx val="1"/>
          <c:order val="1"/>
          <c:tx>
            <c:strRef>
              <c:f>'GT Strategy'!$W$1</c:f>
              <c:strCache>
                <c:ptCount val="1"/>
                <c:pt idx="0">
                  <c:v>指數</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 Strategy'!$U$2:$U$7</c:f>
              <c:strCache>
                <c:ptCount val="6"/>
                <c:pt idx="0">
                  <c:v>Cloud</c:v>
                </c:pt>
                <c:pt idx="1">
                  <c:v>Game</c:v>
                </c:pt>
                <c:pt idx="2">
                  <c:v>Gaming+IP</c:v>
                </c:pt>
                <c:pt idx="3">
                  <c:v>GPU+Network</c:v>
                </c:pt>
                <c:pt idx="4">
                  <c:v>Console+PC</c:v>
                </c:pt>
                <c:pt idx="5">
                  <c:v>Metaverse</c:v>
                </c:pt>
              </c:strCache>
            </c:strRef>
          </c:cat>
          <c:val>
            <c:numRef>
              <c:f>'GT Strategy'!$W$2:$W$7</c:f>
              <c:numCache>
                <c:formatCode>#,##0.0_ ;[Red]\-#,##0.0\ </c:formatCode>
                <c:ptCount val="6"/>
                <c:pt idx="0">
                  <c:v>19.817413364293419</c:v>
                </c:pt>
                <c:pt idx="1">
                  <c:v>18.743888203508341</c:v>
                </c:pt>
                <c:pt idx="2">
                  <c:v>17.010056222256761</c:v>
                </c:pt>
                <c:pt idx="3">
                  <c:v>17.119948969933702</c:v>
                </c:pt>
                <c:pt idx="4">
                  <c:v>14.710681013830094</c:v>
                </c:pt>
                <c:pt idx="5">
                  <c:v>4.6573409113317936</c:v>
                </c:pt>
              </c:numCache>
            </c:numRef>
          </c:val>
          <c:extLst>
            <c:ext xmlns:c16="http://schemas.microsoft.com/office/drawing/2014/chart" uri="{C3380CC4-5D6E-409C-BE32-E72D297353CC}">
              <c16:uniqueId val="{00000001-484E-41C4-AC12-0174858C1821}"/>
            </c:ext>
          </c:extLst>
        </c:ser>
        <c:dLbls>
          <c:dLblPos val="outEnd"/>
          <c:showLegendKey val="0"/>
          <c:showVal val="1"/>
          <c:showCatName val="0"/>
          <c:showSerName val="0"/>
          <c:showPercent val="0"/>
          <c:showBubbleSize val="0"/>
        </c:dLbls>
        <c:gapWidth val="219"/>
        <c:overlap val="-27"/>
        <c:axId val="636383855"/>
        <c:axId val="863101567"/>
      </c:barChart>
      <c:catAx>
        <c:axId val="63638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crossAx val="863101567"/>
        <c:crosses val="autoZero"/>
        <c:auto val="1"/>
        <c:lblAlgn val="ctr"/>
        <c:lblOffset val="100"/>
        <c:noMultiLvlLbl val="0"/>
      </c:catAx>
      <c:valAx>
        <c:axId val="863101567"/>
        <c:scaling>
          <c:orientation val="minMax"/>
        </c:scaling>
        <c:delete val="1"/>
        <c:axPos val="l"/>
        <c:numFmt formatCode="#,##0.0_ ;[Red]\-#,##0.0\ " sourceLinked="1"/>
        <c:majorTickMark val="none"/>
        <c:minorTickMark val="none"/>
        <c:tickLblPos val="nextTo"/>
        <c:crossAx val="636383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239825531080159E-2"/>
          <c:y val="0.14665651457401441"/>
          <c:w val="0.93552034893783964"/>
          <c:h val="0.5764852650620002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(2)'!$M$1:$Q$1</c:f>
              <c:strCache>
                <c:ptCount val="5"/>
                <c:pt idx="0">
                  <c:v>Mar '23</c:v>
                </c:pt>
                <c:pt idx="1">
                  <c:v>Mar '24</c:v>
                </c:pt>
                <c:pt idx="2">
                  <c:v>Mar '25</c:v>
                </c:pt>
                <c:pt idx="3">
                  <c:v>Mar '26E</c:v>
                </c:pt>
                <c:pt idx="4">
                  <c:v>Mar '27E</c:v>
                </c:pt>
              </c:strCache>
            </c:strRef>
          </c:cat>
          <c:val>
            <c:numRef>
              <c:f>'Sheet1 (2)'!$M$2:$Q$2</c:f>
              <c:numCache>
                <c:formatCode>#,##0</c:formatCode>
                <c:ptCount val="5"/>
                <c:pt idx="0">
                  <c:v>5283.6</c:v>
                </c:pt>
                <c:pt idx="1">
                  <c:v>5333</c:v>
                </c:pt>
                <c:pt idx="2">
                  <c:v>5648</c:v>
                </c:pt>
                <c:pt idx="3">
                  <c:v>5989.5</c:v>
                </c:pt>
                <c:pt idx="4">
                  <c:v>8789.5</c:v>
                </c:pt>
              </c:numCache>
            </c:numRef>
          </c:val>
          <c:extLst>
            <c:ext xmlns:c16="http://schemas.microsoft.com/office/drawing/2014/chart" uri="{C3380CC4-5D6E-409C-BE32-E72D297353CC}">
              <c16:uniqueId val="{00000000-AD92-4769-AE1F-F8846FBAC2BF}"/>
            </c:ext>
          </c:extLst>
        </c:ser>
        <c:dLbls>
          <c:dLblPos val="outEnd"/>
          <c:showLegendKey val="0"/>
          <c:showVal val="1"/>
          <c:showCatName val="0"/>
          <c:showSerName val="0"/>
          <c:showPercent val="0"/>
          <c:showBubbleSize val="0"/>
        </c:dLbls>
        <c:gapWidth val="219"/>
        <c:overlap val="-27"/>
        <c:axId val="25580511"/>
        <c:axId val="2068368863"/>
      </c:barChart>
      <c:catAx>
        <c:axId val="2558051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ltLang="zh-TW" dirty="0"/>
                  <a:t>TTWO</a:t>
                </a:r>
                <a:r>
                  <a:rPr lang="zh-TW" altLang="en-US" dirty="0"/>
                  <a:t>營收預估</a:t>
                </a:r>
                <a:endParaRPr lang="en-US"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TW"/>
          </a:p>
        </c:txPr>
        <c:crossAx val="2068368863"/>
        <c:crosses val="autoZero"/>
        <c:auto val="1"/>
        <c:lblAlgn val="ctr"/>
        <c:lblOffset val="100"/>
        <c:noMultiLvlLbl val="0"/>
      </c:catAx>
      <c:valAx>
        <c:axId val="2068368863"/>
        <c:scaling>
          <c:orientation val="minMax"/>
        </c:scaling>
        <c:delete val="1"/>
        <c:axPos val="l"/>
        <c:numFmt formatCode="#,##0" sourceLinked="1"/>
        <c:majorTickMark val="none"/>
        <c:minorTickMark val="none"/>
        <c:tickLblPos val="nextTo"/>
        <c:crossAx val="2558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欄1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97-4DEB-8DC5-981C951F3B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97-4DEB-8DC5-981C951F3B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97-4DEB-8DC5-981C951F3B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97-4DEB-8DC5-981C951F3B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297-4DEB-8DC5-981C951F3B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297-4DEB-8DC5-981C951F3BD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9BA-4CA1-8007-53656AB5547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000-46F4-B445-87FD2B350910}"/>
              </c:ext>
            </c:extLst>
          </c:dPt>
          <c:dLbls>
            <c:dLbl>
              <c:idx val="0"/>
              <c:layout>
                <c:manualLayout>
                  <c:x val="-0.17214379947229558"/>
                  <c:y val="-0.173385334645669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97-4DEB-8DC5-981C951F3B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工作表1!$A$2:$A$9</c:f>
              <c:strCache>
                <c:ptCount val="8"/>
                <c:pt idx="0">
                  <c:v>美國</c:v>
                </c:pt>
                <c:pt idx="1">
                  <c:v>日本</c:v>
                </c:pt>
                <c:pt idx="2">
                  <c:v>愛爾蘭</c:v>
                </c:pt>
                <c:pt idx="3">
                  <c:v>中國大陸</c:v>
                </c:pt>
                <c:pt idx="4">
                  <c:v>澳洲</c:v>
                </c:pt>
                <c:pt idx="5">
                  <c:v>瑞士</c:v>
                </c:pt>
                <c:pt idx="6">
                  <c:v>韓國</c:v>
                </c:pt>
                <c:pt idx="7">
                  <c:v>瑞典</c:v>
                </c:pt>
              </c:strCache>
            </c:strRef>
          </c:cat>
          <c:val>
            <c:numRef>
              <c:f>工作表1!$B$2:$B$9</c:f>
              <c:numCache>
                <c:formatCode>General</c:formatCode>
                <c:ptCount val="8"/>
                <c:pt idx="0">
                  <c:v>62.78</c:v>
                </c:pt>
                <c:pt idx="1">
                  <c:v>18.889999999999997</c:v>
                </c:pt>
                <c:pt idx="2">
                  <c:v>5.16</c:v>
                </c:pt>
                <c:pt idx="3">
                  <c:v>2.6900000000000004</c:v>
                </c:pt>
                <c:pt idx="4">
                  <c:v>2.61</c:v>
                </c:pt>
                <c:pt idx="5">
                  <c:v>1.61</c:v>
                </c:pt>
                <c:pt idx="6">
                  <c:v>1.54</c:v>
                </c:pt>
                <c:pt idx="7">
                  <c:v>0.92</c:v>
                </c:pt>
              </c:numCache>
            </c:numRef>
          </c:val>
          <c:extLst>
            <c:ext xmlns:c16="http://schemas.microsoft.com/office/drawing/2014/chart" uri="{C3380CC4-5D6E-409C-BE32-E72D297353CC}">
              <c16:uniqueId val="{0000000C-A297-4DEB-8DC5-981C951F3BD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微軟正黑體" panose="020B0604030504040204" pitchFamily="34" charset="-120"/>
              <a:cs typeface="+mn-cs"/>
            </a:defRPr>
          </a:pPr>
          <a:endParaRPr lang="zh-TW"/>
        </a:p>
      </c:txPr>
    </c:legend>
    <c:plotVisOnly val="1"/>
    <c:dispBlanksAs val="zero"/>
    <c:showDLblsOverMax val="0"/>
  </c:chart>
  <c:spPr>
    <a:noFill/>
    <a:ln>
      <a:noFill/>
    </a:ln>
    <a:effectLst/>
  </c:spPr>
  <c:txPr>
    <a:bodyPr/>
    <a:lstStyle/>
    <a:p>
      <a:pPr>
        <a:defRPr sz="1600">
          <a:solidFill>
            <a:schemeClr val="tx1"/>
          </a:solidFill>
          <a:latin typeface="+mn-lt"/>
          <a:ea typeface="微軟正黑體" panose="020B0604030504040204" pitchFamily="34" charset="-120"/>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欄1</c:v>
                </c:pt>
              </c:strCache>
            </c:strRef>
          </c:tx>
          <c:dPt>
            <c:idx val="0"/>
            <c:bubble3D val="0"/>
            <c:spPr>
              <a:solidFill>
                <a:schemeClr val="accent1"/>
              </a:solidFill>
              <a:ln>
                <a:noFill/>
              </a:ln>
              <a:effectLst/>
            </c:spPr>
            <c:extLst>
              <c:ext xmlns:c16="http://schemas.microsoft.com/office/drawing/2014/chart" uri="{C3380CC4-5D6E-409C-BE32-E72D297353CC}">
                <c16:uniqueId val="{00000001-E881-4A18-A825-6ECA145C5AAE}"/>
              </c:ext>
            </c:extLst>
          </c:dPt>
          <c:dPt>
            <c:idx val="1"/>
            <c:bubble3D val="0"/>
            <c:spPr>
              <a:solidFill>
                <a:schemeClr val="accent2"/>
              </a:solidFill>
              <a:ln>
                <a:noFill/>
              </a:ln>
              <a:effectLst/>
            </c:spPr>
            <c:extLst>
              <c:ext xmlns:c16="http://schemas.microsoft.com/office/drawing/2014/chart" uri="{C3380CC4-5D6E-409C-BE32-E72D297353CC}">
                <c16:uniqueId val="{00000003-E881-4A18-A825-6ECA145C5AAE}"/>
              </c:ext>
            </c:extLst>
          </c:dPt>
          <c:dPt>
            <c:idx val="2"/>
            <c:bubble3D val="0"/>
            <c:spPr>
              <a:solidFill>
                <a:schemeClr val="accent3"/>
              </a:solidFill>
              <a:ln>
                <a:noFill/>
              </a:ln>
              <a:effectLst/>
            </c:spPr>
            <c:extLst>
              <c:ext xmlns:c16="http://schemas.microsoft.com/office/drawing/2014/chart" uri="{C3380CC4-5D6E-409C-BE32-E72D297353CC}">
                <c16:uniqueId val="{00000005-E881-4A18-A825-6ECA145C5AAE}"/>
              </c:ext>
            </c:extLst>
          </c:dPt>
          <c:dPt>
            <c:idx val="3"/>
            <c:bubble3D val="0"/>
            <c:spPr>
              <a:solidFill>
                <a:schemeClr val="accent4"/>
              </a:solidFill>
              <a:ln>
                <a:noFill/>
              </a:ln>
              <a:effectLst/>
            </c:spPr>
            <c:extLst>
              <c:ext xmlns:c16="http://schemas.microsoft.com/office/drawing/2014/chart" uri="{C3380CC4-5D6E-409C-BE32-E72D297353CC}">
                <c16:uniqueId val="{00000007-3B5C-47FA-B29D-824767F50E70}"/>
              </c:ext>
            </c:extLst>
          </c:dPt>
          <c:dPt>
            <c:idx val="4"/>
            <c:bubble3D val="0"/>
            <c:spPr>
              <a:solidFill>
                <a:schemeClr val="accent5"/>
              </a:solidFill>
              <a:ln>
                <a:noFill/>
              </a:ln>
              <a:effectLst/>
            </c:spPr>
            <c:extLst>
              <c:ext xmlns:c16="http://schemas.microsoft.com/office/drawing/2014/chart" uri="{C3380CC4-5D6E-409C-BE32-E72D297353CC}">
                <c16:uniqueId val="{00000009-E881-4A18-A825-6ECA145C5AAE}"/>
              </c:ext>
            </c:extLst>
          </c:dPt>
          <c:dPt>
            <c:idx val="5"/>
            <c:bubble3D val="0"/>
            <c:spPr>
              <a:solidFill>
                <a:schemeClr val="accent6"/>
              </a:solidFill>
              <a:ln>
                <a:noFill/>
              </a:ln>
              <a:effectLst/>
            </c:spPr>
            <c:extLst>
              <c:ext xmlns:c16="http://schemas.microsoft.com/office/drawing/2014/chart" uri="{C3380CC4-5D6E-409C-BE32-E72D297353CC}">
                <c16:uniqueId val="{00000009-A939-45A1-9840-C62023340D5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3B5C-47FA-B29D-824767F50E7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6="http://schemas.microsoft.com/office/drawing/2014/chart" uri="{C3380CC4-5D6E-409C-BE32-E72D297353CC}">
                  <c16:uniqueId val="{00000001-E881-4A18-A825-6ECA145C5AAE}"/>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6="http://schemas.microsoft.com/office/drawing/2014/chart" uri="{C3380CC4-5D6E-409C-BE32-E72D297353CC}">
                  <c16:uniqueId val="{00000005-E881-4A18-A825-6ECA145C5AAE}"/>
                </c:ext>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6="http://schemas.microsoft.com/office/drawing/2014/chart" uri="{C3380CC4-5D6E-409C-BE32-E72D297353CC}">
                  <c16:uniqueId val="{00000009-E881-4A18-A825-6ECA145C5AA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工作表1!$A$2:$A$8</c:f>
              <c:strCache>
                <c:ptCount val="7"/>
                <c:pt idx="0">
                  <c:v>媒體娛樂</c:v>
                </c:pt>
                <c:pt idx="1">
                  <c:v>非必須消費服務</c:v>
                </c:pt>
                <c:pt idx="2">
                  <c:v>IT半導體</c:v>
                </c:pt>
                <c:pt idx="3">
                  <c:v>IT硬體設備</c:v>
                </c:pt>
                <c:pt idx="4">
                  <c:v>IT軟體&amp;服務</c:v>
                </c:pt>
                <c:pt idx="5">
                  <c:v>消費電子產品</c:v>
                </c:pt>
                <c:pt idx="6">
                  <c:v>非必須消費零售</c:v>
                </c:pt>
              </c:strCache>
            </c:strRef>
          </c:cat>
          <c:val>
            <c:numRef>
              <c:f>工作表1!$B$2:$B$8</c:f>
              <c:numCache>
                <c:formatCode>0.0</c:formatCode>
                <c:ptCount val="7"/>
                <c:pt idx="0">
                  <c:v>34.08</c:v>
                </c:pt>
                <c:pt idx="1">
                  <c:v>15.94</c:v>
                </c:pt>
                <c:pt idx="2">
                  <c:v>15.92</c:v>
                </c:pt>
                <c:pt idx="3">
                  <c:v>9.34</c:v>
                </c:pt>
                <c:pt idx="4">
                  <c:v>9.25</c:v>
                </c:pt>
                <c:pt idx="5">
                  <c:v>7.54</c:v>
                </c:pt>
                <c:pt idx="6">
                  <c:v>3.61</c:v>
                </c:pt>
              </c:numCache>
            </c:numRef>
          </c:val>
          <c:extLst>
            <c:ext xmlns:c16="http://schemas.microsoft.com/office/drawing/2014/chart" uri="{C3380CC4-5D6E-409C-BE32-E72D297353CC}">
              <c16:uniqueId val="{0000000C-E881-4A18-A825-6ECA145C5AA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659672056650948"/>
          <c:y val="7.195810564663023E-2"/>
          <c:w val="0.37566377635375459"/>
          <c:h val="0.856083788706739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微軟正黑體" panose="020B0604030504040204" pitchFamily="34" charset="-120"/>
              <a:cs typeface="+mn-cs"/>
            </a:defRPr>
          </a:pPr>
          <a:endParaRPr lang="zh-TW"/>
        </a:p>
      </c:txPr>
    </c:legend>
    <c:plotVisOnly val="1"/>
    <c:dispBlanksAs val="zero"/>
    <c:showDLblsOverMax val="0"/>
  </c:chart>
  <c:spPr>
    <a:noFill/>
    <a:ln w="9525" cap="flat" cmpd="sng" algn="ctr">
      <a:noFill/>
      <a:prstDash val="solid"/>
    </a:ln>
    <a:effectLst/>
  </c:spPr>
  <c:txPr>
    <a:bodyPr/>
    <a:lstStyle/>
    <a:p>
      <a:pPr>
        <a:defRPr sz="1600">
          <a:solidFill>
            <a:schemeClr val="tx1"/>
          </a:solidFill>
          <a:latin typeface="+mn-lt"/>
          <a:ea typeface="微軟正黑體" panose="020B0604030504040204" pitchFamily="34" charset="-120"/>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欄1</c:v>
                </c:pt>
              </c:strCache>
            </c:strRef>
          </c:tx>
          <c:dPt>
            <c:idx val="0"/>
            <c:bubble3D val="0"/>
            <c:spPr>
              <a:solidFill>
                <a:schemeClr val="accent1"/>
              </a:solidFill>
              <a:ln>
                <a:noFill/>
              </a:ln>
              <a:effectLst/>
            </c:spPr>
            <c:extLst>
              <c:ext xmlns:c16="http://schemas.microsoft.com/office/drawing/2014/chart" uri="{C3380CC4-5D6E-409C-BE32-E72D297353CC}">
                <c16:uniqueId val="{00000001-3CB2-4B9B-8CDB-150E25BC15C7}"/>
              </c:ext>
            </c:extLst>
          </c:dPt>
          <c:dPt>
            <c:idx val="1"/>
            <c:bubble3D val="0"/>
            <c:spPr>
              <a:solidFill>
                <a:schemeClr val="accent2"/>
              </a:solidFill>
              <a:ln>
                <a:noFill/>
              </a:ln>
              <a:effectLst/>
            </c:spPr>
            <c:extLst>
              <c:ext xmlns:c16="http://schemas.microsoft.com/office/drawing/2014/chart" uri="{C3380CC4-5D6E-409C-BE32-E72D297353CC}">
                <c16:uniqueId val="{00000003-3CB2-4B9B-8CDB-150E25BC15C7}"/>
              </c:ext>
            </c:extLst>
          </c:dPt>
          <c:dPt>
            <c:idx val="2"/>
            <c:bubble3D val="0"/>
            <c:spPr>
              <a:solidFill>
                <a:schemeClr val="accent3"/>
              </a:solidFill>
              <a:ln>
                <a:noFill/>
              </a:ln>
              <a:effectLst/>
            </c:spPr>
            <c:extLst>
              <c:ext xmlns:c16="http://schemas.microsoft.com/office/drawing/2014/chart" uri="{C3380CC4-5D6E-409C-BE32-E72D297353CC}">
                <c16:uniqueId val="{00000005-3CB2-4B9B-8CDB-150E25BC15C7}"/>
              </c:ext>
            </c:extLst>
          </c:dPt>
          <c:dPt>
            <c:idx val="3"/>
            <c:bubble3D val="0"/>
            <c:spPr>
              <a:solidFill>
                <a:schemeClr val="accent4"/>
              </a:solidFill>
              <a:ln>
                <a:noFill/>
              </a:ln>
              <a:effectLst/>
            </c:spPr>
            <c:extLst>
              <c:ext xmlns:c16="http://schemas.microsoft.com/office/drawing/2014/chart" uri="{C3380CC4-5D6E-409C-BE32-E72D297353CC}">
                <c16:uniqueId val="{00000007-3CB2-4B9B-8CDB-150E25BC15C7}"/>
              </c:ext>
            </c:extLst>
          </c:dPt>
          <c:dPt>
            <c:idx val="4"/>
            <c:bubble3D val="0"/>
            <c:spPr>
              <a:solidFill>
                <a:schemeClr val="accent5"/>
              </a:solidFill>
              <a:ln>
                <a:noFill/>
              </a:ln>
              <a:effectLst/>
            </c:spPr>
            <c:extLst>
              <c:ext xmlns:c16="http://schemas.microsoft.com/office/drawing/2014/chart" uri="{C3380CC4-5D6E-409C-BE32-E72D297353CC}">
                <c16:uniqueId val="{00000009-660C-4DD9-AB99-5EA5FCBF0456}"/>
              </c:ext>
            </c:extLst>
          </c:dPt>
          <c:dPt>
            <c:idx val="5"/>
            <c:bubble3D val="0"/>
            <c:spPr>
              <a:solidFill>
                <a:schemeClr val="accent6"/>
              </a:solidFill>
              <a:ln>
                <a:noFill/>
              </a:ln>
              <a:effectLst/>
            </c:spPr>
            <c:extLst>
              <c:ext xmlns:c16="http://schemas.microsoft.com/office/drawing/2014/chart" uri="{C3380CC4-5D6E-409C-BE32-E72D297353CC}">
                <c16:uniqueId val="{0000000B-3CB2-4B9B-8CDB-150E25BC15C7}"/>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6="http://schemas.microsoft.com/office/drawing/2014/chart" uri="{C3380CC4-5D6E-409C-BE32-E72D297353CC}">
                  <c16:uniqueId val="{00000001-3CB2-4B9B-8CDB-150E25BC15C7}"/>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6="http://schemas.microsoft.com/office/drawing/2014/chart" uri="{C3380CC4-5D6E-409C-BE32-E72D297353CC}">
                  <c16:uniqueId val="{00000003-3CB2-4B9B-8CDB-150E25BC15C7}"/>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extLst>
                <c:ext xmlns:c16="http://schemas.microsoft.com/office/drawing/2014/chart" uri="{C3380CC4-5D6E-409C-BE32-E72D297353CC}">
                  <c16:uniqueId val="{00000005-3CB2-4B9B-8CDB-150E25BC15C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微軟正黑體" panose="020B0604030504040204" pitchFamily="34" charset="-120"/>
                    <a:cs typeface="+mn-cs"/>
                  </a:defRPr>
                </a:pPr>
                <a:endParaRPr lang="zh-TW"/>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工作表1!$A$2:$A$4</c:f>
              <c:strCache>
                <c:ptCount val="3"/>
                <c:pt idx="0">
                  <c:v>科技</c:v>
                </c:pt>
                <c:pt idx="1">
                  <c:v>通訊</c:v>
                </c:pt>
                <c:pt idx="2">
                  <c:v>非必須消費</c:v>
                </c:pt>
              </c:strCache>
            </c:strRef>
          </c:cat>
          <c:val>
            <c:numRef>
              <c:f>工作表1!$B$2:$B$4</c:f>
              <c:numCache>
                <c:formatCode>0.0_ </c:formatCode>
                <c:ptCount val="3"/>
                <c:pt idx="0">
                  <c:v>34.5</c:v>
                </c:pt>
                <c:pt idx="1">
                  <c:v>34.1</c:v>
                </c:pt>
                <c:pt idx="2">
                  <c:v>27.1</c:v>
                </c:pt>
              </c:numCache>
            </c:numRef>
          </c:val>
          <c:extLst>
            <c:ext xmlns:c16="http://schemas.microsoft.com/office/drawing/2014/chart" uri="{C3380CC4-5D6E-409C-BE32-E72D297353CC}">
              <c16:uniqueId val="{0000000C-3CB2-4B9B-8CDB-150E25BC15C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微軟正黑體" panose="020B0604030504040204" pitchFamily="34" charset="-120"/>
              <a:cs typeface="+mn-cs"/>
            </a:defRPr>
          </a:pPr>
          <a:endParaRPr lang="zh-TW"/>
        </a:p>
      </c:txPr>
    </c:legend>
    <c:plotVisOnly val="1"/>
    <c:dispBlanksAs val="zero"/>
    <c:showDLblsOverMax val="0"/>
  </c:chart>
  <c:spPr>
    <a:noFill/>
    <a:ln w="9525" cap="flat" cmpd="sng" algn="ctr">
      <a:noFill/>
      <a:prstDash val="solid"/>
    </a:ln>
    <a:effectLst/>
  </c:spPr>
  <c:txPr>
    <a:bodyPr/>
    <a:lstStyle/>
    <a:p>
      <a:pPr>
        <a:defRPr sz="1600">
          <a:solidFill>
            <a:schemeClr val="tx1"/>
          </a:solidFill>
          <a:latin typeface="+mn-lt"/>
          <a:ea typeface="微軟正黑體" panose="020B0604030504040204" pitchFamily="34" charset="-120"/>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資產淨值(NAV)</c:v>
                </c:pt>
              </c:strCache>
            </c:strRef>
          </c:tx>
          <c:spPr>
            <a:ln w="28575" cap="rnd">
              <a:solidFill>
                <a:schemeClr val="accent1"/>
              </a:solidFill>
              <a:round/>
            </a:ln>
            <a:effectLst/>
          </c:spPr>
          <c:marker>
            <c:symbol val="none"/>
          </c:marker>
          <c:cat>
            <c:numRef>
              <c:f>工作表1!$A$2:$A$1136</c:f>
              <c:numCache>
                <c:formatCode>m/d/yyyy</c:formatCode>
                <c:ptCount val="1135"/>
                <c:pt idx="0">
                  <c:v>44091</c:v>
                </c:pt>
                <c:pt idx="1">
                  <c:v>44092</c:v>
                </c:pt>
                <c:pt idx="2">
                  <c:v>44095</c:v>
                </c:pt>
                <c:pt idx="3">
                  <c:v>44096</c:v>
                </c:pt>
                <c:pt idx="4">
                  <c:v>44097</c:v>
                </c:pt>
                <c:pt idx="5">
                  <c:v>44098</c:v>
                </c:pt>
                <c:pt idx="6">
                  <c:v>44099</c:v>
                </c:pt>
                <c:pt idx="7">
                  <c:v>44100</c:v>
                </c:pt>
                <c:pt idx="8">
                  <c:v>44102</c:v>
                </c:pt>
                <c:pt idx="9">
                  <c:v>44103</c:v>
                </c:pt>
                <c:pt idx="10">
                  <c:v>44104</c:v>
                </c:pt>
                <c:pt idx="11">
                  <c:v>44109</c:v>
                </c:pt>
                <c:pt idx="12">
                  <c:v>44110</c:v>
                </c:pt>
                <c:pt idx="13">
                  <c:v>44111</c:v>
                </c:pt>
                <c:pt idx="14">
                  <c:v>44112</c:v>
                </c:pt>
                <c:pt idx="15">
                  <c:v>44116</c:v>
                </c:pt>
                <c:pt idx="16">
                  <c:v>44117</c:v>
                </c:pt>
                <c:pt idx="17">
                  <c:v>44118</c:v>
                </c:pt>
                <c:pt idx="18">
                  <c:v>44119</c:v>
                </c:pt>
                <c:pt idx="19">
                  <c:v>44120</c:v>
                </c:pt>
                <c:pt idx="20">
                  <c:v>44123</c:v>
                </c:pt>
                <c:pt idx="21">
                  <c:v>44124</c:v>
                </c:pt>
                <c:pt idx="22">
                  <c:v>44125</c:v>
                </c:pt>
                <c:pt idx="23">
                  <c:v>44126</c:v>
                </c:pt>
                <c:pt idx="24">
                  <c:v>44127</c:v>
                </c:pt>
                <c:pt idx="25">
                  <c:v>44130</c:v>
                </c:pt>
                <c:pt idx="26">
                  <c:v>44131</c:v>
                </c:pt>
                <c:pt idx="27">
                  <c:v>44132</c:v>
                </c:pt>
                <c:pt idx="28">
                  <c:v>44133</c:v>
                </c:pt>
                <c:pt idx="29">
                  <c:v>44134</c:v>
                </c:pt>
                <c:pt idx="30">
                  <c:v>44137</c:v>
                </c:pt>
                <c:pt idx="31">
                  <c:v>44138</c:v>
                </c:pt>
                <c:pt idx="32">
                  <c:v>44139</c:v>
                </c:pt>
                <c:pt idx="33">
                  <c:v>44140</c:v>
                </c:pt>
                <c:pt idx="34">
                  <c:v>44141</c:v>
                </c:pt>
                <c:pt idx="35">
                  <c:v>44144</c:v>
                </c:pt>
                <c:pt idx="36">
                  <c:v>44145</c:v>
                </c:pt>
                <c:pt idx="37">
                  <c:v>44146</c:v>
                </c:pt>
                <c:pt idx="38">
                  <c:v>44147</c:v>
                </c:pt>
                <c:pt idx="39">
                  <c:v>44148</c:v>
                </c:pt>
                <c:pt idx="40">
                  <c:v>44151</c:v>
                </c:pt>
                <c:pt idx="41">
                  <c:v>44152</c:v>
                </c:pt>
                <c:pt idx="42">
                  <c:v>44153</c:v>
                </c:pt>
                <c:pt idx="43">
                  <c:v>44154</c:v>
                </c:pt>
                <c:pt idx="44">
                  <c:v>44155</c:v>
                </c:pt>
                <c:pt idx="45">
                  <c:v>44158</c:v>
                </c:pt>
                <c:pt idx="46">
                  <c:v>44159</c:v>
                </c:pt>
                <c:pt idx="47">
                  <c:v>44160</c:v>
                </c:pt>
                <c:pt idx="48">
                  <c:v>44161</c:v>
                </c:pt>
                <c:pt idx="49">
                  <c:v>44162</c:v>
                </c:pt>
                <c:pt idx="50">
                  <c:v>44165</c:v>
                </c:pt>
                <c:pt idx="51">
                  <c:v>44166</c:v>
                </c:pt>
                <c:pt idx="52">
                  <c:v>44167</c:v>
                </c:pt>
                <c:pt idx="53">
                  <c:v>44168</c:v>
                </c:pt>
                <c:pt idx="54">
                  <c:v>44169</c:v>
                </c:pt>
                <c:pt idx="55">
                  <c:v>44172</c:v>
                </c:pt>
                <c:pt idx="56">
                  <c:v>44173</c:v>
                </c:pt>
                <c:pt idx="57">
                  <c:v>44174</c:v>
                </c:pt>
                <c:pt idx="58">
                  <c:v>44175</c:v>
                </c:pt>
                <c:pt idx="59">
                  <c:v>44176</c:v>
                </c:pt>
                <c:pt idx="60">
                  <c:v>44179</c:v>
                </c:pt>
                <c:pt idx="61">
                  <c:v>44180</c:v>
                </c:pt>
                <c:pt idx="62">
                  <c:v>44181</c:v>
                </c:pt>
                <c:pt idx="63">
                  <c:v>44182</c:v>
                </c:pt>
                <c:pt idx="64">
                  <c:v>44183</c:v>
                </c:pt>
                <c:pt idx="65">
                  <c:v>44186</c:v>
                </c:pt>
                <c:pt idx="66">
                  <c:v>44187</c:v>
                </c:pt>
                <c:pt idx="67">
                  <c:v>44188</c:v>
                </c:pt>
                <c:pt idx="68">
                  <c:v>44189</c:v>
                </c:pt>
                <c:pt idx="69">
                  <c:v>44190</c:v>
                </c:pt>
                <c:pt idx="70">
                  <c:v>44193</c:v>
                </c:pt>
                <c:pt idx="71">
                  <c:v>44194</c:v>
                </c:pt>
                <c:pt idx="72">
                  <c:v>44195</c:v>
                </c:pt>
                <c:pt idx="73">
                  <c:v>44196</c:v>
                </c:pt>
                <c:pt idx="74">
                  <c:v>44200</c:v>
                </c:pt>
                <c:pt idx="75">
                  <c:v>44201</c:v>
                </c:pt>
                <c:pt idx="76">
                  <c:v>44202</c:v>
                </c:pt>
                <c:pt idx="77">
                  <c:v>44203</c:v>
                </c:pt>
                <c:pt idx="78">
                  <c:v>44204</c:v>
                </c:pt>
                <c:pt idx="79">
                  <c:v>44207</c:v>
                </c:pt>
                <c:pt idx="80">
                  <c:v>44208</c:v>
                </c:pt>
                <c:pt idx="81">
                  <c:v>44209</c:v>
                </c:pt>
                <c:pt idx="82">
                  <c:v>44210</c:v>
                </c:pt>
                <c:pt idx="83">
                  <c:v>44211</c:v>
                </c:pt>
                <c:pt idx="84">
                  <c:v>44214</c:v>
                </c:pt>
                <c:pt idx="85">
                  <c:v>44215</c:v>
                </c:pt>
                <c:pt idx="86">
                  <c:v>44216</c:v>
                </c:pt>
                <c:pt idx="87">
                  <c:v>44217</c:v>
                </c:pt>
                <c:pt idx="88">
                  <c:v>44218</c:v>
                </c:pt>
                <c:pt idx="89">
                  <c:v>44221</c:v>
                </c:pt>
                <c:pt idx="90">
                  <c:v>44222</c:v>
                </c:pt>
                <c:pt idx="91">
                  <c:v>44223</c:v>
                </c:pt>
                <c:pt idx="92">
                  <c:v>44224</c:v>
                </c:pt>
                <c:pt idx="93">
                  <c:v>44225</c:v>
                </c:pt>
                <c:pt idx="94">
                  <c:v>44228</c:v>
                </c:pt>
                <c:pt idx="95">
                  <c:v>44229</c:v>
                </c:pt>
                <c:pt idx="96">
                  <c:v>44230</c:v>
                </c:pt>
                <c:pt idx="97">
                  <c:v>44231</c:v>
                </c:pt>
                <c:pt idx="98">
                  <c:v>44232</c:v>
                </c:pt>
                <c:pt idx="99">
                  <c:v>44235</c:v>
                </c:pt>
                <c:pt idx="100">
                  <c:v>44236</c:v>
                </c:pt>
                <c:pt idx="101">
                  <c:v>44244</c:v>
                </c:pt>
                <c:pt idx="102">
                  <c:v>44245</c:v>
                </c:pt>
                <c:pt idx="103">
                  <c:v>44246</c:v>
                </c:pt>
                <c:pt idx="104">
                  <c:v>44247</c:v>
                </c:pt>
                <c:pt idx="105">
                  <c:v>44249</c:v>
                </c:pt>
                <c:pt idx="106">
                  <c:v>44250</c:v>
                </c:pt>
                <c:pt idx="107">
                  <c:v>44251</c:v>
                </c:pt>
                <c:pt idx="108">
                  <c:v>44252</c:v>
                </c:pt>
                <c:pt idx="109">
                  <c:v>44253</c:v>
                </c:pt>
                <c:pt idx="110">
                  <c:v>44257</c:v>
                </c:pt>
                <c:pt idx="111">
                  <c:v>44258</c:v>
                </c:pt>
                <c:pt idx="112">
                  <c:v>44259</c:v>
                </c:pt>
                <c:pt idx="113">
                  <c:v>44260</c:v>
                </c:pt>
                <c:pt idx="114">
                  <c:v>44263</c:v>
                </c:pt>
                <c:pt idx="115">
                  <c:v>44264</c:v>
                </c:pt>
                <c:pt idx="116">
                  <c:v>44265</c:v>
                </c:pt>
                <c:pt idx="117">
                  <c:v>44266</c:v>
                </c:pt>
                <c:pt idx="118">
                  <c:v>44267</c:v>
                </c:pt>
                <c:pt idx="119">
                  <c:v>44270</c:v>
                </c:pt>
                <c:pt idx="120">
                  <c:v>44271</c:v>
                </c:pt>
                <c:pt idx="121">
                  <c:v>44272</c:v>
                </c:pt>
                <c:pt idx="122">
                  <c:v>44273</c:v>
                </c:pt>
                <c:pt idx="123">
                  <c:v>44274</c:v>
                </c:pt>
                <c:pt idx="124">
                  <c:v>44277</c:v>
                </c:pt>
                <c:pt idx="125">
                  <c:v>44278</c:v>
                </c:pt>
                <c:pt idx="126">
                  <c:v>44279</c:v>
                </c:pt>
                <c:pt idx="127">
                  <c:v>44280</c:v>
                </c:pt>
                <c:pt idx="128">
                  <c:v>44281</c:v>
                </c:pt>
                <c:pt idx="129">
                  <c:v>44284</c:v>
                </c:pt>
                <c:pt idx="130">
                  <c:v>44285</c:v>
                </c:pt>
                <c:pt idx="131">
                  <c:v>44286</c:v>
                </c:pt>
                <c:pt idx="132">
                  <c:v>44287</c:v>
                </c:pt>
                <c:pt idx="133">
                  <c:v>44292</c:v>
                </c:pt>
                <c:pt idx="134">
                  <c:v>44293</c:v>
                </c:pt>
                <c:pt idx="135">
                  <c:v>44294</c:v>
                </c:pt>
                <c:pt idx="136">
                  <c:v>44295</c:v>
                </c:pt>
                <c:pt idx="137">
                  <c:v>44298</c:v>
                </c:pt>
                <c:pt idx="138">
                  <c:v>44299</c:v>
                </c:pt>
                <c:pt idx="139">
                  <c:v>44300</c:v>
                </c:pt>
                <c:pt idx="140">
                  <c:v>44301</c:v>
                </c:pt>
                <c:pt idx="141">
                  <c:v>44302</c:v>
                </c:pt>
                <c:pt idx="142">
                  <c:v>44305</c:v>
                </c:pt>
                <c:pt idx="143">
                  <c:v>44306</c:v>
                </c:pt>
                <c:pt idx="144">
                  <c:v>44307</c:v>
                </c:pt>
                <c:pt idx="145">
                  <c:v>44308</c:v>
                </c:pt>
                <c:pt idx="146">
                  <c:v>44309</c:v>
                </c:pt>
                <c:pt idx="147">
                  <c:v>44312</c:v>
                </c:pt>
                <c:pt idx="148">
                  <c:v>44313</c:v>
                </c:pt>
                <c:pt idx="149">
                  <c:v>44314</c:v>
                </c:pt>
                <c:pt idx="150">
                  <c:v>44315</c:v>
                </c:pt>
                <c:pt idx="151">
                  <c:v>44319</c:v>
                </c:pt>
                <c:pt idx="152">
                  <c:v>44320</c:v>
                </c:pt>
                <c:pt idx="153">
                  <c:v>44321</c:v>
                </c:pt>
                <c:pt idx="154">
                  <c:v>44322</c:v>
                </c:pt>
                <c:pt idx="155">
                  <c:v>44323</c:v>
                </c:pt>
                <c:pt idx="156">
                  <c:v>44326</c:v>
                </c:pt>
                <c:pt idx="157">
                  <c:v>44327</c:v>
                </c:pt>
                <c:pt idx="158">
                  <c:v>44328</c:v>
                </c:pt>
                <c:pt idx="159">
                  <c:v>44329</c:v>
                </c:pt>
                <c:pt idx="160">
                  <c:v>44330</c:v>
                </c:pt>
                <c:pt idx="161">
                  <c:v>44333</c:v>
                </c:pt>
                <c:pt idx="162">
                  <c:v>44334</c:v>
                </c:pt>
                <c:pt idx="163">
                  <c:v>44335</c:v>
                </c:pt>
                <c:pt idx="164">
                  <c:v>44336</c:v>
                </c:pt>
                <c:pt idx="165">
                  <c:v>44337</c:v>
                </c:pt>
                <c:pt idx="166">
                  <c:v>44340</c:v>
                </c:pt>
                <c:pt idx="167">
                  <c:v>44341</c:v>
                </c:pt>
                <c:pt idx="168">
                  <c:v>44342</c:v>
                </c:pt>
                <c:pt idx="169">
                  <c:v>44343</c:v>
                </c:pt>
                <c:pt idx="170">
                  <c:v>44344</c:v>
                </c:pt>
                <c:pt idx="171">
                  <c:v>44347</c:v>
                </c:pt>
                <c:pt idx="172">
                  <c:v>44348</c:v>
                </c:pt>
                <c:pt idx="173">
                  <c:v>44349</c:v>
                </c:pt>
                <c:pt idx="174">
                  <c:v>44350</c:v>
                </c:pt>
                <c:pt idx="175">
                  <c:v>44351</c:v>
                </c:pt>
                <c:pt idx="176">
                  <c:v>44354</c:v>
                </c:pt>
                <c:pt idx="177">
                  <c:v>44355</c:v>
                </c:pt>
                <c:pt idx="178">
                  <c:v>44356</c:v>
                </c:pt>
                <c:pt idx="179">
                  <c:v>44357</c:v>
                </c:pt>
                <c:pt idx="180">
                  <c:v>44358</c:v>
                </c:pt>
                <c:pt idx="181">
                  <c:v>44362</c:v>
                </c:pt>
                <c:pt idx="182">
                  <c:v>44363</c:v>
                </c:pt>
                <c:pt idx="183">
                  <c:v>44364</c:v>
                </c:pt>
                <c:pt idx="184">
                  <c:v>44365</c:v>
                </c:pt>
                <c:pt idx="185">
                  <c:v>44368</c:v>
                </c:pt>
                <c:pt idx="186">
                  <c:v>44369</c:v>
                </c:pt>
                <c:pt idx="187">
                  <c:v>44370</c:v>
                </c:pt>
                <c:pt idx="188">
                  <c:v>44371</c:v>
                </c:pt>
                <c:pt idx="189">
                  <c:v>44372</c:v>
                </c:pt>
                <c:pt idx="190">
                  <c:v>44375</c:v>
                </c:pt>
                <c:pt idx="191">
                  <c:v>44376</c:v>
                </c:pt>
                <c:pt idx="192">
                  <c:v>44377</c:v>
                </c:pt>
                <c:pt idx="193">
                  <c:v>44378</c:v>
                </c:pt>
                <c:pt idx="194">
                  <c:v>44379</c:v>
                </c:pt>
                <c:pt idx="195">
                  <c:v>44383</c:v>
                </c:pt>
                <c:pt idx="196">
                  <c:v>44384</c:v>
                </c:pt>
                <c:pt idx="197">
                  <c:v>44385</c:v>
                </c:pt>
                <c:pt idx="198">
                  <c:v>44386</c:v>
                </c:pt>
                <c:pt idx="199">
                  <c:v>44389</c:v>
                </c:pt>
                <c:pt idx="200">
                  <c:v>44390</c:v>
                </c:pt>
                <c:pt idx="201">
                  <c:v>44391</c:v>
                </c:pt>
                <c:pt idx="202">
                  <c:v>44392</c:v>
                </c:pt>
                <c:pt idx="203">
                  <c:v>44393</c:v>
                </c:pt>
                <c:pt idx="204">
                  <c:v>44396</c:v>
                </c:pt>
                <c:pt idx="205">
                  <c:v>44397</c:v>
                </c:pt>
                <c:pt idx="206">
                  <c:v>44398</c:v>
                </c:pt>
                <c:pt idx="207">
                  <c:v>44399</c:v>
                </c:pt>
                <c:pt idx="208">
                  <c:v>44400</c:v>
                </c:pt>
                <c:pt idx="209">
                  <c:v>44403</c:v>
                </c:pt>
                <c:pt idx="210">
                  <c:v>44404</c:v>
                </c:pt>
                <c:pt idx="211">
                  <c:v>44405</c:v>
                </c:pt>
                <c:pt idx="212">
                  <c:v>44406</c:v>
                </c:pt>
                <c:pt idx="213">
                  <c:v>44407</c:v>
                </c:pt>
                <c:pt idx="214">
                  <c:v>44410</c:v>
                </c:pt>
                <c:pt idx="215">
                  <c:v>44411</c:v>
                </c:pt>
                <c:pt idx="216">
                  <c:v>44412</c:v>
                </c:pt>
                <c:pt idx="217">
                  <c:v>44413</c:v>
                </c:pt>
                <c:pt idx="218">
                  <c:v>44414</c:v>
                </c:pt>
                <c:pt idx="219">
                  <c:v>44417</c:v>
                </c:pt>
                <c:pt idx="220">
                  <c:v>44418</c:v>
                </c:pt>
                <c:pt idx="221">
                  <c:v>44419</c:v>
                </c:pt>
                <c:pt idx="222">
                  <c:v>44420</c:v>
                </c:pt>
                <c:pt idx="223">
                  <c:v>44421</c:v>
                </c:pt>
                <c:pt idx="224">
                  <c:v>44424</c:v>
                </c:pt>
                <c:pt idx="225">
                  <c:v>44425</c:v>
                </c:pt>
                <c:pt idx="226">
                  <c:v>44426</c:v>
                </c:pt>
                <c:pt idx="227">
                  <c:v>44427</c:v>
                </c:pt>
                <c:pt idx="228">
                  <c:v>44428</c:v>
                </c:pt>
                <c:pt idx="229">
                  <c:v>44431</c:v>
                </c:pt>
                <c:pt idx="230">
                  <c:v>44432</c:v>
                </c:pt>
                <c:pt idx="231">
                  <c:v>44433</c:v>
                </c:pt>
                <c:pt idx="232">
                  <c:v>44434</c:v>
                </c:pt>
                <c:pt idx="233">
                  <c:v>44435</c:v>
                </c:pt>
                <c:pt idx="234">
                  <c:v>44438</c:v>
                </c:pt>
                <c:pt idx="235">
                  <c:v>44439</c:v>
                </c:pt>
                <c:pt idx="236">
                  <c:v>44440</c:v>
                </c:pt>
                <c:pt idx="237">
                  <c:v>44441</c:v>
                </c:pt>
                <c:pt idx="238">
                  <c:v>44442</c:v>
                </c:pt>
                <c:pt idx="239">
                  <c:v>44446</c:v>
                </c:pt>
                <c:pt idx="240">
                  <c:v>44447</c:v>
                </c:pt>
                <c:pt idx="241">
                  <c:v>44448</c:v>
                </c:pt>
                <c:pt idx="242">
                  <c:v>44449</c:v>
                </c:pt>
                <c:pt idx="243">
                  <c:v>44452</c:v>
                </c:pt>
                <c:pt idx="244">
                  <c:v>44453</c:v>
                </c:pt>
                <c:pt idx="245">
                  <c:v>44454</c:v>
                </c:pt>
                <c:pt idx="246">
                  <c:v>44455</c:v>
                </c:pt>
                <c:pt idx="247">
                  <c:v>44456</c:v>
                </c:pt>
                <c:pt idx="248">
                  <c:v>44461</c:v>
                </c:pt>
                <c:pt idx="249">
                  <c:v>44462</c:v>
                </c:pt>
                <c:pt idx="250">
                  <c:v>44463</c:v>
                </c:pt>
                <c:pt idx="251">
                  <c:v>44466</c:v>
                </c:pt>
                <c:pt idx="252">
                  <c:v>44467</c:v>
                </c:pt>
                <c:pt idx="253">
                  <c:v>44468</c:v>
                </c:pt>
                <c:pt idx="254">
                  <c:v>44469</c:v>
                </c:pt>
                <c:pt idx="255">
                  <c:v>44470</c:v>
                </c:pt>
                <c:pt idx="256">
                  <c:v>44473</c:v>
                </c:pt>
                <c:pt idx="257">
                  <c:v>44474</c:v>
                </c:pt>
                <c:pt idx="258">
                  <c:v>44475</c:v>
                </c:pt>
                <c:pt idx="259">
                  <c:v>44476</c:v>
                </c:pt>
                <c:pt idx="260">
                  <c:v>44477</c:v>
                </c:pt>
                <c:pt idx="261">
                  <c:v>44481</c:v>
                </c:pt>
                <c:pt idx="262">
                  <c:v>44482</c:v>
                </c:pt>
                <c:pt idx="263">
                  <c:v>44483</c:v>
                </c:pt>
                <c:pt idx="264">
                  <c:v>44484</c:v>
                </c:pt>
                <c:pt idx="265">
                  <c:v>44487</c:v>
                </c:pt>
                <c:pt idx="266">
                  <c:v>44488</c:v>
                </c:pt>
                <c:pt idx="267">
                  <c:v>44489</c:v>
                </c:pt>
                <c:pt idx="268">
                  <c:v>44490</c:v>
                </c:pt>
                <c:pt idx="269">
                  <c:v>44491</c:v>
                </c:pt>
                <c:pt idx="270">
                  <c:v>44494</c:v>
                </c:pt>
                <c:pt idx="271">
                  <c:v>44495</c:v>
                </c:pt>
                <c:pt idx="272">
                  <c:v>44496</c:v>
                </c:pt>
                <c:pt idx="273">
                  <c:v>44497</c:v>
                </c:pt>
                <c:pt idx="274">
                  <c:v>44498</c:v>
                </c:pt>
                <c:pt idx="275">
                  <c:v>44501</c:v>
                </c:pt>
                <c:pt idx="276">
                  <c:v>44502</c:v>
                </c:pt>
                <c:pt idx="277">
                  <c:v>44503</c:v>
                </c:pt>
                <c:pt idx="278">
                  <c:v>44504</c:v>
                </c:pt>
                <c:pt idx="279">
                  <c:v>44505</c:v>
                </c:pt>
                <c:pt idx="280">
                  <c:v>44508</c:v>
                </c:pt>
                <c:pt idx="281">
                  <c:v>44509</c:v>
                </c:pt>
                <c:pt idx="282">
                  <c:v>44510</c:v>
                </c:pt>
                <c:pt idx="283">
                  <c:v>44511</c:v>
                </c:pt>
                <c:pt idx="284">
                  <c:v>44512</c:v>
                </c:pt>
                <c:pt idx="285">
                  <c:v>44515</c:v>
                </c:pt>
                <c:pt idx="286">
                  <c:v>44516</c:v>
                </c:pt>
                <c:pt idx="287">
                  <c:v>44517</c:v>
                </c:pt>
                <c:pt idx="288">
                  <c:v>44518</c:v>
                </c:pt>
                <c:pt idx="289">
                  <c:v>44519</c:v>
                </c:pt>
                <c:pt idx="290">
                  <c:v>44522</c:v>
                </c:pt>
                <c:pt idx="291">
                  <c:v>44523</c:v>
                </c:pt>
                <c:pt idx="292">
                  <c:v>44524</c:v>
                </c:pt>
                <c:pt idx="293">
                  <c:v>44526</c:v>
                </c:pt>
                <c:pt idx="294">
                  <c:v>44529</c:v>
                </c:pt>
                <c:pt idx="295">
                  <c:v>44530</c:v>
                </c:pt>
                <c:pt idx="296">
                  <c:v>44531</c:v>
                </c:pt>
                <c:pt idx="297">
                  <c:v>44532</c:v>
                </c:pt>
                <c:pt idx="298">
                  <c:v>44533</c:v>
                </c:pt>
                <c:pt idx="299">
                  <c:v>44536</c:v>
                </c:pt>
                <c:pt idx="300">
                  <c:v>44537</c:v>
                </c:pt>
                <c:pt idx="301">
                  <c:v>44538</c:v>
                </c:pt>
                <c:pt idx="302">
                  <c:v>44539</c:v>
                </c:pt>
                <c:pt idx="303">
                  <c:v>44540</c:v>
                </c:pt>
                <c:pt idx="304">
                  <c:v>44543</c:v>
                </c:pt>
                <c:pt idx="305">
                  <c:v>44544</c:v>
                </c:pt>
                <c:pt idx="306">
                  <c:v>44545</c:v>
                </c:pt>
                <c:pt idx="307">
                  <c:v>44546</c:v>
                </c:pt>
                <c:pt idx="308">
                  <c:v>44547</c:v>
                </c:pt>
                <c:pt idx="309">
                  <c:v>44550</c:v>
                </c:pt>
                <c:pt idx="310">
                  <c:v>44551</c:v>
                </c:pt>
                <c:pt idx="311">
                  <c:v>44552</c:v>
                </c:pt>
                <c:pt idx="312">
                  <c:v>44553</c:v>
                </c:pt>
                <c:pt idx="313">
                  <c:v>44557</c:v>
                </c:pt>
                <c:pt idx="314">
                  <c:v>44558</c:v>
                </c:pt>
                <c:pt idx="315">
                  <c:v>44559</c:v>
                </c:pt>
                <c:pt idx="316">
                  <c:v>44560</c:v>
                </c:pt>
                <c:pt idx="317">
                  <c:v>44564</c:v>
                </c:pt>
                <c:pt idx="318">
                  <c:v>44565</c:v>
                </c:pt>
                <c:pt idx="319">
                  <c:v>44566</c:v>
                </c:pt>
                <c:pt idx="320">
                  <c:v>44567</c:v>
                </c:pt>
                <c:pt idx="321">
                  <c:v>44568</c:v>
                </c:pt>
                <c:pt idx="322">
                  <c:v>44571</c:v>
                </c:pt>
                <c:pt idx="323">
                  <c:v>44572</c:v>
                </c:pt>
                <c:pt idx="324">
                  <c:v>44573</c:v>
                </c:pt>
                <c:pt idx="325">
                  <c:v>44574</c:v>
                </c:pt>
                <c:pt idx="326">
                  <c:v>44575</c:v>
                </c:pt>
                <c:pt idx="327">
                  <c:v>44579</c:v>
                </c:pt>
                <c:pt idx="328">
                  <c:v>44580</c:v>
                </c:pt>
                <c:pt idx="329">
                  <c:v>44581</c:v>
                </c:pt>
                <c:pt idx="330">
                  <c:v>44582</c:v>
                </c:pt>
                <c:pt idx="331">
                  <c:v>44585</c:v>
                </c:pt>
                <c:pt idx="332">
                  <c:v>44586</c:v>
                </c:pt>
                <c:pt idx="333">
                  <c:v>44587</c:v>
                </c:pt>
                <c:pt idx="334">
                  <c:v>44588</c:v>
                </c:pt>
                <c:pt idx="335">
                  <c:v>44589</c:v>
                </c:pt>
                <c:pt idx="336">
                  <c:v>44599</c:v>
                </c:pt>
                <c:pt idx="337">
                  <c:v>44600</c:v>
                </c:pt>
                <c:pt idx="338">
                  <c:v>44601</c:v>
                </c:pt>
                <c:pt idx="339">
                  <c:v>44602</c:v>
                </c:pt>
                <c:pt idx="340">
                  <c:v>44603</c:v>
                </c:pt>
                <c:pt idx="341">
                  <c:v>44606</c:v>
                </c:pt>
                <c:pt idx="342">
                  <c:v>44607</c:v>
                </c:pt>
                <c:pt idx="343">
                  <c:v>44608</c:v>
                </c:pt>
                <c:pt idx="344">
                  <c:v>44609</c:v>
                </c:pt>
                <c:pt idx="345">
                  <c:v>44610</c:v>
                </c:pt>
                <c:pt idx="346">
                  <c:v>44614</c:v>
                </c:pt>
                <c:pt idx="347">
                  <c:v>44615</c:v>
                </c:pt>
                <c:pt idx="348">
                  <c:v>44616</c:v>
                </c:pt>
                <c:pt idx="349">
                  <c:v>44617</c:v>
                </c:pt>
                <c:pt idx="350">
                  <c:v>44621</c:v>
                </c:pt>
                <c:pt idx="351">
                  <c:v>44622</c:v>
                </c:pt>
                <c:pt idx="352">
                  <c:v>44623</c:v>
                </c:pt>
                <c:pt idx="353">
                  <c:v>44624</c:v>
                </c:pt>
                <c:pt idx="354">
                  <c:v>44627</c:v>
                </c:pt>
                <c:pt idx="355">
                  <c:v>44628</c:v>
                </c:pt>
                <c:pt idx="356">
                  <c:v>44629</c:v>
                </c:pt>
                <c:pt idx="357">
                  <c:v>44630</c:v>
                </c:pt>
                <c:pt idx="358">
                  <c:v>44631</c:v>
                </c:pt>
                <c:pt idx="359">
                  <c:v>44634</c:v>
                </c:pt>
                <c:pt idx="360">
                  <c:v>44635</c:v>
                </c:pt>
                <c:pt idx="361">
                  <c:v>44636</c:v>
                </c:pt>
                <c:pt idx="362">
                  <c:v>44637</c:v>
                </c:pt>
                <c:pt idx="363">
                  <c:v>44638</c:v>
                </c:pt>
                <c:pt idx="364">
                  <c:v>44641</c:v>
                </c:pt>
                <c:pt idx="365">
                  <c:v>44642</c:v>
                </c:pt>
                <c:pt idx="366">
                  <c:v>44643</c:v>
                </c:pt>
                <c:pt idx="367">
                  <c:v>44644</c:v>
                </c:pt>
                <c:pt idx="368">
                  <c:v>44645</c:v>
                </c:pt>
                <c:pt idx="369">
                  <c:v>44648</c:v>
                </c:pt>
                <c:pt idx="370">
                  <c:v>44649</c:v>
                </c:pt>
                <c:pt idx="371">
                  <c:v>44650</c:v>
                </c:pt>
                <c:pt idx="372">
                  <c:v>44651</c:v>
                </c:pt>
                <c:pt idx="373">
                  <c:v>44652</c:v>
                </c:pt>
                <c:pt idx="374">
                  <c:v>44657</c:v>
                </c:pt>
                <c:pt idx="375">
                  <c:v>44658</c:v>
                </c:pt>
                <c:pt idx="376">
                  <c:v>44659</c:v>
                </c:pt>
                <c:pt idx="377">
                  <c:v>44662</c:v>
                </c:pt>
                <c:pt idx="378">
                  <c:v>44663</c:v>
                </c:pt>
                <c:pt idx="379">
                  <c:v>44664</c:v>
                </c:pt>
                <c:pt idx="380">
                  <c:v>44665</c:v>
                </c:pt>
                <c:pt idx="381">
                  <c:v>44669</c:v>
                </c:pt>
                <c:pt idx="382">
                  <c:v>44670</c:v>
                </c:pt>
                <c:pt idx="383">
                  <c:v>44671</c:v>
                </c:pt>
                <c:pt idx="384">
                  <c:v>44672</c:v>
                </c:pt>
                <c:pt idx="385">
                  <c:v>44673</c:v>
                </c:pt>
                <c:pt idx="386">
                  <c:v>44676</c:v>
                </c:pt>
                <c:pt idx="387">
                  <c:v>44677</c:v>
                </c:pt>
                <c:pt idx="388">
                  <c:v>44678</c:v>
                </c:pt>
                <c:pt idx="389">
                  <c:v>44679</c:v>
                </c:pt>
                <c:pt idx="390">
                  <c:v>44680</c:v>
                </c:pt>
                <c:pt idx="391">
                  <c:v>44684</c:v>
                </c:pt>
                <c:pt idx="392">
                  <c:v>44685</c:v>
                </c:pt>
                <c:pt idx="393">
                  <c:v>44686</c:v>
                </c:pt>
                <c:pt idx="394">
                  <c:v>44687</c:v>
                </c:pt>
                <c:pt idx="395">
                  <c:v>44690</c:v>
                </c:pt>
                <c:pt idx="396">
                  <c:v>44691</c:v>
                </c:pt>
                <c:pt idx="397">
                  <c:v>44692</c:v>
                </c:pt>
                <c:pt idx="398">
                  <c:v>44693</c:v>
                </c:pt>
                <c:pt idx="399">
                  <c:v>44694</c:v>
                </c:pt>
                <c:pt idx="400">
                  <c:v>44697</c:v>
                </c:pt>
                <c:pt idx="401">
                  <c:v>44698</c:v>
                </c:pt>
                <c:pt idx="402">
                  <c:v>44699</c:v>
                </c:pt>
                <c:pt idx="403">
                  <c:v>44700</c:v>
                </c:pt>
                <c:pt idx="404">
                  <c:v>44701</c:v>
                </c:pt>
                <c:pt idx="405">
                  <c:v>44704</c:v>
                </c:pt>
                <c:pt idx="406">
                  <c:v>44705</c:v>
                </c:pt>
                <c:pt idx="407">
                  <c:v>44706</c:v>
                </c:pt>
                <c:pt idx="408">
                  <c:v>44707</c:v>
                </c:pt>
                <c:pt idx="409">
                  <c:v>44708</c:v>
                </c:pt>
                <c:pt idx="410">
                  <c:v>44712</c:v>
                </c:pt>
                <c:pt idx="411">
                  <c:v>44713</c:v>
                </c:pt>
                <c:pt idx="412">
                  <c:v>44714</c:v>
                </c:pt>
                <c:pt idx="413">
                  <c:v>44718</c:v>
                </c:pt>
                <c:pt idx="414">
                  <c:v>44719</c:v>
                </c:pt>
                <c:pt idx="415">
                  <c:v>44720</c:v>
                </c:pt>
                <c:pt idx="416">
                  <c:v>44721</c:v>
                </c:pt>
                <c:pt idx="417">
                  <c:v>44722</c:v>
                </c:pt>
                <c:pt idx="418">
                  <c:v>44725</c:v>
                </c:pt>
                <c:pt idx="419">
                  <c:v>44726</c:v>
                </c:pt>
                <c:pt idx="420">
                  <c:v>44727</c:v>
                </c:pt>
                <c:pt idx="421">
                  <c:v>44728</c:v>
                </c:pt>
                <c:pt idx="422">
                  <c:v>44729</c:v>
                </c:pt>
                <c:pt idx="423">
                  <c:v>44733</c:v>
                </c:pt>
                <c:pt idx="424">
                  <c:v>44734</c:v>
                </c:pt>
                <c:pt idx="425">
                  <c:v>44735</c:v>
                </c:pt>
                <c:pt idx="426">
                  <c:v>44736</c:v>
                </c:pt>
                <c:pt idx="427">
                  <c:v>44739</c:v>
                </c:pt>
                <c:pt idx="428">
                  <c:v>44740</c:v>
                </c:pt>
                <c:pt idx="429">
                  <c:v>44741</c:v>
                </c:pt>
                <c:pt idx="430">
                  <c:v>44742</c:v>
                </c:pt>
                <c:pt idx="431">
                  <c:v>44743</c:v>
                </c:pt>
                <c:pt idx="432">
                  <c:v>44747</c:v>
                </c:pt>
                <c:pt idx="433">
                  <c:v>44748</c:v>
                </c:pt>
                <c:pt idx="434">
                  <c:v>44749</c:v>
                </c:pt>
                <c:pt idx="435">
                  <c:v>44750</c:v>
                </c:pt>
                <c:pt idx="436">
                  <c:v>44753</c:v>
                </c:pt>
                <c:pt idx="437">
                  <c:v>44754</c:v>
                </c:pt>
                <c:pt idx="438">
                  <c:v>44755</c:v>
                </c:pt>
                <c:pt idx="439">
                  <c:v>44756</c:v>
                </c:pt>
                <c:pt idx="440">
                  <c:v>44757</c:v>
                </c:pt>
                <c:pt idx="441">
                  <c:v>44760</c:v>
                </c:pt>
                <c:pt idx="442">
                  <c:v>44761</c:v>
                </c:pt>
                <c:pt idx="443">
                  <c:v>44762</c:v>
                </c:pt>
                <c:pt idx="444">
                  <c:v>44763</c:v>
                </c:pt>
                <c:pt idx="445">
                  <c:v>44764</c:v>
                </c:pt>
                <c:pt idx="446">
                  <c:v>44767</c:v>
                </c:pt>
                <c:pt idx="447">
                  <c:v>44768</c:v>
                </c:pt>
                <c:pt idx="448">
                  <c:v>44769</c:v>
                </c:pt>
                <c:pt idx="449">
                  <c:v>44770</c:v>
                </c:pt>
                <c:pt idx="450">
                  <c:v>44771</c:v>
                </c:pt>
                <c:pt idx="451">
                  <c:v>44774</c:v>
                </c:pt>
                <c:pt idx="452">
                  <c:v>44775</c:v>
                </c:pt>
                <c:pt idx="453">
                  <c:v>44776</c:v>
                </c:pt>
                <c:pt idx="454">
                  <c:v>44777</c:v>
                </c:pt>
                <c:pt idx="455">
                  <c:v>44778</c:v>
                </c:pt>
                <c:pt idx="456">
                  <c:v>44781</c:v>
                </c:pt>
                <c:pt idx="457">
                  <c:v>44782</c:v>
                </c:pt>
                <c:pt idx="458">
                  <c:v>44783</c:v>
                </c:pt>
                <c:pt idx="459">
                  <c:v>44784</c:v>
                </c:pt>
                <c:pt idx="460">
                  <c:v>44785</c:v>
                </c:pt>
                <c:pt idx="461">
                  <c:v>44788</c:v>
                </c:pt>
                <c:pt idx="462">
                  <c:v>44789</c:v>
                </c:pt>
                <c:pt idx="463">
                  <c:v>44790</c:v>
                </c:pt>
                <c:pt idx="464">
                  <c:v>44791</c:v>
                </c:pt>
                <c:pt idx="465">
                  <c:v>44792</c:v>
                </c:pt>
                <c:pt idx="466">
                  <c:v>44795</c:v>
                </c:pt>
                <c:pt idx="467">
                  <c:v>44796</c:v>
                </c:pt>
                <c:pt idx="468">
                  <c:v>44797</c:v>
                </c:pt>
                <c:pt idx="469">
                  <c:v>44798</c:v>
                </c:pt>
                <c:pt idx="470">
                  <c:v>44799</c:v>
                </c:pt>
                <c:pt idx="471">
                  <c:v>44802</c:v>
                </c:pt>
                <c:pt idx="472">
                  <c:v>44803</c:v>
                </c:pt>
                <c:pt idx="473">
                  <c:v>44804</c:v>
                </c:pt>
                <c:pt idx="474">
                  <c:v>44805</c:v>
                </c:pt>
                <c:pt idx="475">
                  <c:v>44806</c:v>
                </c:pt>
                <c:pt idx="476">
                  <c:v>44810</c:v>
                </c:pt>
                <c:pt idx="477">
                  <c:v>44811</c:v>
                </c:pt>
                <c:pt idx="478">
                  <c:v>44812</c:v>
                </c:pt>
                <c:pt idx="479">
                  <c:v>44816</c:v>
                </c:pt>
                <c:pt idx="480">
                  <c:v>44817</c:v>
                </c:pt>
                <c:pt idx="481">
                  <c:v>44818</c:v>
                </c:pt>
                <c:pt idx="482">
                  <c:v>44819</c:v>
                </c:pt>
                <c:pt idx="483">
                  <c:v>44820</c:v>
                </c:pt>
                <c:pt idx="484">
                  <c:v>44823</c:v>
                </c:pt>
                <c:pt idx="485">
                  <c:v>44824</c:v>
                </c:pt>
                <c:pt idx="486">
                  <c:v>44825</c:v>
                </c:pt>
                <c:pt idx="487">
                  <c:v>44826</c:v>
                </c:pt>
                <c:pt idx="488">
                  <c:v>44827</c:v>
                </c:pt>
                <c:pt idx="489">
                  <c:v>44830</c:v>
                </c:pt>
                <c:pt idx="490">
                  <c:v>44831</c:v>
                </c:pt>
                <c:pt idx="491">
                  <c:v>44832</c:v>
                </c:pt>
                <c:pt idx="492">
                  <c:v>44833</c:v>
                </c:pt>
                <c:pt idx="493">
                  <c:v>44834</c:v>
                </c:pt>
                <c:pt idx="494">
                  <c:v>44837</c:v>
                </c:pt>
                <c:pt idx="495">
                  <c:v>44838</c:v>
                </c:pt>
                <c:pt idx="496">
                  <c:v>44839</c:v>
                </c:pt>
                <c:pt idx="497">
                  <c:v>44840</c:v>
                </c:pt>
                <c:pt idx="498">
                  <c:v>44841</c:v>
                </c:pt>
                <c:pt idx="499">
                  <c:v>44845</c:v>
                </c:pt>
                <c:pt idx="500">
                  <c:v>44846</c:v>
                </c:pt>
                <c:pt idx="501">
                  <c:v>44847</c:v>
                </c:pt>
                <c:pt idx="502">
                  <c:v>44848</c:v>
                </c:pt>
                <c:pt idx="503">
                  <c:v>44851</c:v>
                </c:pt>
                <c:pt idx="504">
                  <c:v>44852</c:v>
                </c:pt>
                <c:pt idx="505">
                  <c:v>44853</c:v>
                </c:pt>
                <c:pt idx="506">
                  <c:v>44854</c:v>
                </c:pt>
                <c:pt idx="507">
                  <c:v>44855</c:v>
                </c:pt>
                <c:pt idx="508">
                  <c:v>44858</c:v>
                </c:pt>
                <c:pt idx="509">
                  <c:v>44859</c:v>
                </c:pt>
                <c:pt idx="510">
                  <c:v>44860</c:v>
                </c:pt>
                <c:pt idx="511">
                  <c:v>44861</c:v>
                </c:pt>
                <c:pt idx="512">
                  <c:v>44862</c:v>
                </c:pt>
                <c:pt idx="513">
                  <c:v>44865</c:v>
                </c:pt>
                <c:pt idx="514">
                  <c:v>44866</c:v>
                </c:pt>
                <c:pt idx="515">
                  <c:v>44867</c:v>
                </c:pt>
                <c:pt idx="516">
                  <c:v>44868</c:v>
                </c:pt>
                <c:pt idx="517">
                  <c:v>44869</c:v>
                </c:pt>
                <c:pt idx="518">
                  <c:v>44872</c:v>
                </c:pt>
                <c:pt idx="519">
                  <c:v>44873</c:v>
                </c:pt>
                <c:pt idx="520">
                  <c:v>44874</c:v>
                </c:pt>
                <c:pt idx="521">
                  <c:v>44875</c:v>
                </c:pt>
                <c:pt idx="522">
                  <c:v>44876</c:v>
                </c:pt>
                <c:pt idx="523">
                  <c:v>44879</c:v>
                </c:pt>
                <c:pt idx="524">
                  <c:v>44880</c:v>
                </c:pt>
                <c:pt idx="525">
                  <c:v>44881</c:v>
                </c:pt>
                <c:pt idx="526">
                  <c:v>44882</c:v>
                </c:pt>
                <c:pt idx="527">
                  <c:v>44883</c:v>
                </c:pt>
                <c:pt idx="528">
                  <c:v>44886</c:v>
                </c:pt>
                <c:pt idx="529">
                  <c:v>44887</c:v>
                </c:pt>
                <c:pt idx="530">
                  <c:v>44888</c:v>
                </c:pt>
                <c:pt idx="531">
                  <c:v>44890</c:v>
                </c:pt>
                <c:pt idx="532">
                  <c:v>44893</c:v>
                </c:pt>
                <c:pt idx="533">
                  <c:v>44894</c:v>
                </c:pt>
                <c:pt idx="534">
                  <c:v>44895</c:v>
                </c:pt>
                <c:pt idx="535">
                  <c:v>44896</c:v>
                </c:pt>
                <c:pt idx="536">
                  <c:v>44897</c:v>
                </c:pt>
                <c:pt idx="537">
                  <c:v>44900</c:v>
                </c:pt>
                <c:pt idx="538">
                  <c:v>44901</c:v>
                </c:pt>
                <c:pt idx="539">
                  <c:v>44902</c:v>
                </c:pt>
                <c:pt idx="540">
                  <c:v>44903</c:v>
                </c:pt>
                <c:pt idx="541">
                  <c:v>44904</c:v>
                </c:pt>
                <c:pt idx="542">
                  <c:v>44907</c:v>
                </c:pt>
                <c:pt idx="543">
                  <c:v>44908</c:v>
                </c:pt>
                <c:pt idx="544">
                  <c:v>44909</c:v>
                </c:pt>
                <c:pt idx="545">
                  <c:v>44910</c:v>
                </c:pt>
                <c:pt idx="546">
                  <c:v>44911</c:v>
                </c:pt>
                <c:pt idx="547">
                  <c:v>44914</c:v>
                </c:pt>
                <c:pt idx="548">
                  <c:v>44915</c:v>
                </c:pt>
                <c:pt idx="549">
                  <c:v>44916</c:v>
                </c:pt>
                <c:pt idx="550">
                  <c:v>44917</c:v>
                </c:pt>
                <c:pt idx="551">
                  <c:v>44918</c:v>
                </c:pt>
                <c:pt idx="552">
                  <c:v>44922</c:v>
                </c:pt>
                <c:pt idx="553">
                  <c:v>44923</c:v>
                </c:pt>
                <c:pt idx="554">
                  <c:v>44924</c:v>
                </c:pt>
                <c:pt idx="555">
                  <c:v>44925</c:v>
                </c:pt>
                <c:pt idx="556">
                  <c:v>44929</c:v>
                </c:pt>
                <c:pt idx="557">
                  <c:v>44930</c:v>
                </c:pt>
                <c:pt idx="558">
                  <c:v>44931</c:v>
                </c:pt>
                <c:pt idx="559">
                  <c:v>44932</c:v>
                </c:pt>
                <c:pt idx="560">
                  <c:v>44935</c:v>
                </c:pt>
                <c:pt idx="561">
                  <c:v>44936</c:v>
                </c:pt>
                <c:pt idx="562">
                  <c:v>44937</c:v>
                </c:pt>
                <c:pt idx="563">
                  <c:v>44938</c:v>
                </c:pt>
                <c:pt idx="564">
                  <c:v>44939</c:v>
                </c:pt>
                <c:pt idx="565">
                  <c:v>44943</c:v>
                </c:pt>
                <c:pt idx="566">
                  <c:v>44944</c:v>
                </c:pt>
                <c:pt idx="567">
                  <c:v>44945</c:v>
                </c:pt>
                <c:pt idx="568">
                  <c:v>44956</c:v>
                </c:pt>
                <c:pt idx="569">
                  <c:v>44957</c:v>
                </c:pt>
                <c:pt idx="570">
                  <c:v>44958</c:v>
                </c:pt>
                <c:pt idx="571">
                  <c:v>44959</c:v>
                </c:pt>
                <c:pt idx="572">
                  <c:v>44960</c:v>
                </c:pt>
                <c:pt idx="573">
                  <c:v>44963</c:v>
                </c:pt>
                <c:pt idx="574">
                  <c:v>44964</c:v>
                </c:pt>
                <c:pt idx="575">
                  <c:v>44965</c:v>
                </c:pt>
                <c:pt idx="576">
                  <c:v>44966</c:v>
                </c:pt>
                <c:pt idx="577">
                  <c:v>44967</c:v>
                </c:pt>
                <c:pt idx="578">
                  <c:v>44970</c:v>
                </c:pt>
                <c:pt idx="579">
                  <c:v>44971</c:v>
                </c:pt>
                <c:pt idx="580">
                  <c:v>44972</c:v>
                </c:pt>
                <c:pt idx="581">
                  <c:v>44973</c:v>
                </c:pt>
                <c:pt idx="582">
                  <c:v>44974</c:v>
                </c:pt>
                <c:pt idx="583">
                  <c:v>44978</c:v>
                </c:pt>
                <c:pt idx="584">
                  <c:v>44979</c:v>
                </c:pt>
                <c:pt idx="585">
                  <c:v>44980</c:v>
                </c:pt>
                <c:pt idx="586">
                  <c:v>44981</c:v>
                </c:pt>
                <c:pt idx="587">
                  <c:v>44986</c:v>
                </c:pt>
                <c:pt idx="588">
                  <c:v>44987</c:v>
                </c:pt>
                <c:pt idx="589">
                  <c:v>44988</c:v>
                </c:pt>
                <c:pt idx="590">
                  <c:v>44991</c:v>
                </c:pt>
                <c:pt idx="591">
                  <c:v>44992</c:v>
                </c:pt>
                <c:pt idx="592">
                  <c:v>44993</c:v>
                </c:pt>
                <c:pt idx="593">
                  <c:v>44994</c:v>
                </c:pt>
                <c:pt idx="594">
                  <c:v>44995</c:v>
                </c:pt>
                <c:pt idx="595">
                  <c:v>44998</c:v>
                </c:pt>
                <c:pt idx="596">
                  <c:v>44999</c:v>
                </c:pt>
                <c:pt idx="597">
                  <c:v>45000</c:v>
                </c:pt>
                <c:pt idx="598">
                  <c:v>45001</c:v>
                </c:pt>
                <c:pt idx="599">
                  <c:v>45002</c:v>
                </c:pt>
                <c:pt idx="600">
                  <c:v>45005</c:v>
                </c:pt>
                <c:pt idx="601">
                  <c:v>45006</c:v>
                </c:pt>
                <c:pt idx="602">
                  <c:v>45007</c:v>
                </c:pt>
                <c:pt idx="603">
                  <c:v>45008</c:v>
                </c:pt>
                <c:pt idx="604">
                  <c:v>45009</c:v>
                </c:pt>
                <c:pt idx="605">
                  <c:v>45012</c:v>
                </c:pt>
                <c:pt idx="606">
                  <c:v>45013</c:v>
                </c:pt>
                <c:pt idx="607">
                  <c:v>45014</c:v>
                </c:pt>
                <c:pt idx="608">
                  <c:v>45015</c:v>
                </c:pt>
                <c:pt idx="609">
                  <c:v>45016</c:v>
                </c:pt>
                <c:pt idx="610">
                  <c:v>45022</c:v>
                </c:pt>
                <c:pt idx="611">
                  <c:v>45026</c:v>
                </c:pt>
                <c:pt idx="612">
                  <c:v>45027</c:v>
                </c:pt>
                <c:pt idx="613">
                  <c:v>45028</c:v>
                </c:pt>
                <c:pt idx="614">
                  <c:v>45029</c:v>
                </c:pt>
                <c:pt idx="615">
                  <c:v>45030</c:v>
                </c:pt>
                <c:pt idx="616">
                  <c:v>45033</c:v>
                </c:pt>
                <c:pt idx="617">
                  <c:v>45034</c:v>
                </c:pt>
                <c:pt idx="618">
                  <c:v>45035</c:v>
                </c:pt>
                <c:pt idx="619">
                  <c:v>45036</c:v>
                </c:pt>
                <c:pt idx="620">
                  <c:v>45037</c:v>
                </c:pt>
                <c:pt idx="621">
                  <c:v>45040</c:v>
                </c:pt>
                <c:pt idx="622">
                  <c:v>45041</c:v>
                </c:pt>
                <c:pt idx="623">
                  <c:v>45042</c:v>
                </c:pt>
                <c:pt idx="624">
                  <c:v>45043</c:v>
                </c:pt>
                <c:pt idx="625">
                  <c:v>45044</c:v>
                </c:pt>
                <c:pt idx="626">
                  <c:v>45048</c:v>
                </c:pt>
                <c:pt idx="627">
                  <c:v>45049</c:v>
                </c:pt>
                <c:pt idx="628">
                  <c:v>45050</c:v>
                </c:pt>
                <c:pt idx="629">
                  <c:v>45051</c:v>
                </c:pt>
                <c:pt idx="630">
                  <c:v>45054</c:v>
                </c:pt>
                <c:pt idx="631">
                  <c:v>45055</c:v>
                </c:pt>
                <c:pt idx="632">
                  <c:v>45056</c:v>
                </c:pt>
                <c:pt idx="633">
                  <c:v>45057</c:v>
                </c:pt>
                <c:pt idx="634">
                  <c:v>45058</c:v>
                </c:pt>
                <c:pt idx="635">
                  <c:v>45061</c:v>
                </c:pt>
                <c:pt idx="636">
                  <c:v>45062</c:v>
                </c:pt>
                <c:pt idx="637">
                  <c:v>45063</c:v>
                </c:pt>
                <c:pt idx="638">
                  <c:v>45064</c:v>
                </c:pt>
                <c:pt idx="639">
                  <c:v>45065</c:v>
                </c:pt>
                <c:pt idx="640">
                  <c:v>45068</c:v>
                </c:pt>
                <c:pt idx="641">
                  <c:v>45069</c:v>
                </c:pt>
                <c:pt idx="642">
                  <c:v>45070</c:v>
                </c:pt>
                <c:pt idx="643">
                  <c:v>45071</c:v>
                </c:pt>
                <c:pt idx="644">
                  <c:v>45072</c:v>
                </c:pt>
                <c:pt idx="645">
                  <c:v>45076</c:v>
                </c:pt>
                <c:pt idx="646">
                  <c:v>45077</c:v>
                </c:pt>
                <c:pt idx="647">
                  <c:v>45078</c:v>
                </c:pt>
                <c:pt idx="648">
                  <c:v>45079</c:v>
                </c:pt>
                <c:pt idx="649">
                  <c:v>45082</c:v>
                </c:pt>
                <c:pt idx="650">
                  <c:v>45083</c:v>
                </c:pt>
                <c:pt idx="651">
                  <c:v>45084</c:v>
                </c:pt>
                <c:pt idx="652">
                  <c:v>45085</c:v>
                </c:pt>
                <c:pt idx="653">
                  <c:v>45086</c:v>
                </c:pt>
                <c:pt idx="654">
                  <c:v>45089</c:v>
                </c:pt>
                <c:pt idx="655">
                  <c:v>45090</c:v>
                </c:pt>
                <c:pt idx="656">
                  <c:v>45091</c:v>
                </c:pt>
                <c:pt idx="657">
                  <c:v>45092</c:v>
                </c:pt>
                <c:pt idx="658">
                  <c:v>45093</c:v>
                </c:pt>
                <c:pt idx="659">
                  <c:v>45097</c:v>
                </c:pt>
                <c:pt idx="660">
                  <c:v>45098</c:v>
                </c:pt>
                <c:pt idx="661">
                  <c:v>45103</c:v>
                </c:pt>
                <c:pt idx="662">
                  <c:v>45104</c:v>
                </c:pt>
                <c:pt idx="663">
                  <c:v>45105</c:v>
                </c:pt>
                <c:pt idx="664">
                  <c:v>45106</c:v>
                </c:pt>
                <c:pt idx="665">
                  <c:v>45107</c:v>
                </c:pt>
                <c:pt idx="666">
                  <c:v>45110</c:v>
                </c:pt>
                <c:pt idx="667">
                  <c:v>45112</c:v>
                </c:pt>
                <c:pt idx="668">
                  <c:v>45113</c:v>
                </c:pt>
                <c:pt idx="669">
                  <c:v>45114</c:v>
                </c:pt>
                <c:pt idx="670">
                  <c:v>45117</c:v>
                </c:pt>
                <c:pt idx="671">
                  <c:v>45118</c:v>
                </c:pt>
                <c:pt idx="672">
                  <c:v>45119</c:v>
                </c:pt>
                <c:pt idx="673">
                  <c:v>45120</c:v>
                </c:pt>
                <c:pt idx="674">
                  <c:v>45121</c:v>
                </c:pt>
                <c:pt idx="675">
                  <c:v>45124</c:v>
                </c:pt>
                <c:pt idx="676">
                  <c:v>45125</c:v>
                </c:pt>
                <c:pt idx="677">
                  <c:v>45126</c:v>
                </c:pt>
                <c:pt idx="678">
                  <c:v>45127</c:v>
                </c:pt>
                <c:pt idx="679">
                  <c:v>45128</c:v>
                </c:pt>
                <c:pt idx="680">
                  <c:v>45131</c:v>
                </c:pt>
                <c:pt idx="681">
                  <c:v>45132</c:v>
                </c:pt>
                <c:pt idx="682">
                  <c:v>45133</c:v>
                </c:pt>
                <c:pt idx="683">
                  <c:v>45134</c:v>
                </c:pt>
                <c:pt idx="684">
                  <c:v>45135</c:v>
                </c:pt>
                <c:pt idx="685">
                  <c:v>45138</c:v>
                </c:pt>
                <c:pt idx="686">
                  <c:v>45139</c:v>
                </c:pt>
                <c:pt idx="687">
                  <c:v>45140</c:v>
                </c:pt>
                <c:pt idx="688">
                  <c:v>45142</c:v>
                </c:pt>
                <c:pt idx="689">
                  <c:v>45145</c:v>
                </c:pt>
                <c:pt idx="690">
                  <c:v>45146</c:v>
                </c:pt>
                <c:pt idx="691">
                  <c:v>45147</c:v>
                </c:pt>
                <c:pt idx="692">
                  <c:v>45148</c:v>
                </c:pt>
                <c:pt idx="693">
                  <c:v>45149</c:v>
                </c:pt>
                <c:pt idx="694">
                  <c:v>45152</c:v>
                </c:pt>
                <c:pt idx="695">
                  <c:v>45153</c:v>
                </c:pt>
                <c:pt idx="696">
                  <c:v>45154</c:v>
                </c:pt>
                <c:pt idx="697">
                  <c:v>45155</c:v>
                </c:pt>
                <c:pt idx="698">
                  <c:v>45156</c:v>
                </c:pt>
                <c:pt idx="699">
                  <c:v>45159</c:v>
                </c:pt>
                <c:pt idx="700">
                  <c:v>45160</c:v>
                </c:pt>
                <c:pt idx="701">
                  <c:v>45161</c:v>
                </c:pt>
                <c:pt idx="702">
                  <c:v>45162</c:v>
                </c:pt>
                <c:pt idx="703">
                  <c:v>45163</c:v>
                </c:pt>
                <c:pt idx="704">
                  <c:v>45166</c:v>
                </c:pt>
                <c:pt idx="705">
                  <c:v>45167</c:v>
                </c:pt>
                <c:pt idx="706">
                  <c:v>45168</c:v>
                </c:pt>
                <c:pt idx="707">
                  <c:v>45169</c:v>
                </c:pt>
                <c:pt idx="708">
                  <c:v>45170</c:v>
                </c:pt>
                <c:pt idx="709">
                  <c:v>45174</c:v>
                </c:pt>
                <c:pt idx="710">
                  <c:v>45175</c:v>
                </c:pt>
                <c:pt idx="711">
                  <c:v>45176</c:v>
                </c:pt>
                <c:pt idx="712">
                  <c:v>45177</c:v>
                </c:pt>
                <c:pt idx="713">
                  <c:v>45180</c:v>
                </c:pt>
                <c:pt idx="714">
                  <c:v>45181</c:v>
                </c:pt>
                <c:pt idx="715">
                  <c:v>45182</c:v>
                </c:pt>
                <c:pt idx="716">
                  <c:v>45183</c:v>
                </c:pt>
                <c:pt idx="717">
                  <c:v>45184</c:v>
                </c:pt>
                <c:pt idx="718">
                  <c:v>45187</c:v>
                </c:pt>
                <c:pt idx="719">
                  <c:v>45188</c:v>
                </c:pt>
                <c:pt idx="720">
                  <c:v>45189</c:v>
                </c:pt>
                <c:pt idx="721">
                  <c:v>45190</c:v>
                </c:pt>
                <c:pt idx="722">
                  <c:v>45191</c:v>
                </c:pt>
                <c:pt idx="723">
                  <c:v>45194</c:v>
                </c:pt>
                <c:pt idx="724">
                  <c:v>45195</c:v>
                </c:pt>
                <c:pt idx="725">
                  <c:v>45196</c:v>
                </c:pt>
                <c:pt idx="726">
                  <c:v>45197</c:v>
                </c:pt>
                <c:pt idx="727">
                  <c:v>45201</c:v>
                </c:pt>
                <c:pt idx="728">
                  <c:v>45202</c:v>
                </c:pt>
                <c:pt idx="729">
                  <c:v>45203</c:v>
                </c:pt>
                <c:pt idx="730">
                  <c:v>45204</c:v>
                </c:pt>
                <c:pt idx="731">
                  <c:v>45205</c:v>
                </c:pt>
                <c:pt idx="732">
                  <c:v>45210</c:v>
                </c:pt>
                <c:pt idx="733">
                  <c:v>45211</c:v>
                </c:pt>
                <c:pt idx="734">
                  <c:v>45212</c:v>
                </c:pt>
                <c:pt idx="735">
                  <c:v>45215</c:v>
                </c:pt>
                <c:pt idx="736">
                  <c:v>45216</c:v>
                </c:pt>
                <c:pt idx="737">
                  <c:v>45217</c:v>
                </c:pt>
                <c:pt idx="738">
                  <c:v>45218</c:v>
                </c:pt>
                <c:pt idx="739">
                  <c:v>45219</c:v>
                </c:pt>
                <c:pt idx="740">
                  <c:v>45222</c:v>
                </c:pt>
                <c:pt idx="741">
                  <c:v>45223</c:v>
                </c:pt>
                <c:pt idx="742">
                  <c:v>45224</c:v>
                </c:pt>
                <c:pt idx="743">
                  <c:v>45225</c:v>
                </c:pt>
                <c:pt idx="744">
                  <c:v>45226</c:v>
                </c:pt>
                <c:pt idx="745">
                  <c:v>45229</c:v>
                </c:pt>
                <c:pt idx="746">
                  <c:v>45230</c:v>
                </c:pt>
                <c:pt idx="747">
                  <c:v>45231</c:v>
                </c:pt>
                <c:pt idx="748">
                  <c:v>45232</c:v>
                </c:pt>
                <c:pt idx="749">
                  <c:v>45233</c:v>
                </c:pt>
                <c:pt idx="750">
                  <c:v>45236</c:v>
                </c:pt>
                <c:pt idx="751">
                  <c:v>45237</c:v>
                </c:pt>
                <c:pt idx="752">
                  <c:v>45238</c:v>
                </c:pt>
                <c:pt idx="753">
                  <c:v>45239</c:v>
                </c:pt>
                <c:pt idx="754">
                  <c:v>45240</c:v>
                </c:pt>
                <c:pt idx="755">
                  <c:v>45243</c:v>
                </c:pt>
                <c:pt idx="756">
                  <c:v>45244</c:v>
                </c:pt>
                <c:pt idx="757">
                  <c:v>45245</c:v>
                </c:pt>
                <c:pt idx="758">
                  <c:v>45246</c:v>
                </c:pt>
                <c:pt idx="759">
                  <c:v>45247</c:v>
                </c:pt>
                <c:pt idx="760">
                  <c:v>45250</c:v>
                </c:pt>
                <c:pt idx="761">
                  <c:v>45251</c:v>
                </c:pt>
                <c:pt idx="762">
                  <c:v>45252</c:v>
                </c:pt>
                <c:pt idx="763">
                  <c:v>45254</c:v>
                </c:pt>
                <c:pt idx="764">
                  <c:v>45257</c:v>
                </c:pt>
                <c:pt idx="765">
                  <c:v>45258</c:v>
                </c:pt>
                <c:pt idx="766">
                  <c:v>45259</c:v>
                </c:pt>
                <c:pt idx="767">
                  <c:v>45260</c:v>
                </c:pt>
                <c:pt idx="768">
                  <c:v>45261</c:v>
                </c:pt>
                <c:pt idx="769">
                  <c:v>45264</c:v>
                </c:pt>
                <c:pt idx="770">
                  <c:v>45265</c:v>
                </c:pt>
                <c:pt idx="771">
                  <c:v>45266</c:v>
                </c:pt>
                <c:pt idx="772">
                  <c:v>45267</c:v>
                </c:pt>
                <c:pt idx="773">
                  <c:v>45268</c:v>
                </c:pt>
                <c:pt idx="774">
                  <c:v>45271</c:v>
                </c:pt>
                <c:pt idx="775">
                  <c:v>45272</c:v>
                </c:pt>
                <c:pt idx="776">
                  <c:v>45273</c:v>
                </c:pt>
                <c:pt idx="777">
                  <c:v>45274</c:v>
                </c:pt>
                <c:pt idx="778">
                  <c:v>45275</c:v>
                </c:pt>
                <c:pt idx="779">
                  <c:v>45278</c:v>
                </c:pt>
                <c:pt idx="780">
                  <c:v>45279</c:v>
                </c:pt>
                <c:pt idx="781">
                  <c:v>45280</c:v>
                </c:pt>
                <c:pt idx="782">
                  <c:v>45281</c:v>
                </c:pt>
                <c:pt idx="783">
                  <c:v>45282</c:v>
                </c:pt>
                <c:pt idx="784">
                  <c:v>45286</c:v>
                </c:pt>
                <c:pt idx="785">
                  <c:v>45287</c:v>
                </c:pt>
                <c:pt idx="786">
                  <c:v>45288</c:v>
                </c:pt>
                <c:pt idx="787">
                  <c:v>45289</c:v>
                </c:pt>
                <c:pt idx="788">
                  <c:v>45293</c:v>
                </c:pt>
                <c:pt idx="789">
                  <c:v>45294</c:v>
                </c:pt>
                <c:pt idx="790">
                  <c:v>45295</c:v>
                </c:pt>
                <c:pt idx="791">
                  <c:v>45296</c:v>
                </c:pt>
                <c:pt idx="792">
                  <c:v>45299</c:v>
                </c:pt>
                <c:pt idx="793">
                  <c:v>45300</c:v>
                </c:pt>
                <c:pt idx="794">
                  <c:v>45301</c:v>
                </c:pt>
                <c:pt idx="795">
                  <c:v>45302</c:v>
                </c:pt>
                <c:pt idx="796">
                  <c:v>45303</c:v>
                </c:pt>
                <c:pt idx="797">
                  <c:v>45307</c:v>
                </c:pt>
                <c:pt idx="798">
                  <c:v>45308</c:v>
                </c:pt>
                <c:pt idx="799">
                  <c:v>45309</c:v>
                </c:pt>
                <c:pt idx="800">
                  <c:v>45310</c:v>
                </c:pt>
                <c:pt idx="801">
                  <c:v>45313</c:v>
                </c:pt>
                <c:pt idx="802">
                  <c:v>45314</c:v>
                </c:pt>
                <c:pt idx="803">
                  <c:v>45315</c:v>
                </c:pt>
                <c:pt idx="804">
                  <c:v>45316</c:v>
                </c:pt>
                <c:pt idx="805">
                  <c:v>45317</c:v>
                </c:pt>
                <c:pt idx="806">
                  <c:v>45320</c:v>
                </c:pt>
                <c:pt idx="807">
                  <c:v>45321</c:v>
                </c:pt>
                <c:pt idx="808">
                  <c:v>45322</c:v>
                </c:pt>
                <c:pt idx="809">
                  <c:v>45323</c:v>
                </c:pt>
                <c:pt idx="810">
                  <c:v>45324</c:v>
                </c:pt>
                <c:pt idx="811">
                  <c:v>45327</c:v>
                </c:pt>
                <c:pt idx="812">
                  <c:v>45328</c:v>
                </c:pt>
                <c:pt idx="813">
                  <c:v>45329</c:v>
                </c:pt>
                <c:pt idx="814">
                  <c:v>45337</c:v>
                </c:pt>
                <c:pt idx="815">
                  <c:v>45338</c:v>
                </c:pt>
                <c:pt idx="816">
                  <c:v>45342</c:v>
                </c:pt>
                <c:pt idx="817">
                  <c:v>45343</c:v>
                </c:pt>
                <c:pt idx="818">
                  <c:v>45344</c:v>
                </c:pt>
                <c:pt idx="819">
                  <c:v>45345</c:v>
                </c:pt>
                <c:pt idx="820">
                  <c:v>45348</c:v>
                </c:pt>
                <c:pt idx="821">
                  <c:v>45349</c:v>
                </c:pt>
                <c:pt idx="822">
                  <c:v>45351</c:v>
                </c:pt>
                <c:pt idx="823">
                  <c:v>45352</c:v>
                </c:pt>
                <c:pt idx="824">
                  <c:v>45355</c:v>
                </c:pt>
                <c:pt idx="825">
                  <c:v>45356</c:v>
                </c:pt>
                <c:pt idx="826">
                  <c:v>45357</c:v>
                </c:pt>
                <c:pt idx="827">
                  <c:v>45358</c:v>
                </c:pt>
                <c:pt idx="828">
                  <c:v>45359</c:v>
                </c:pt>
                <c:pt idx="829">
                  <c:v>45362</c:v>
                </c:pt>
                <c:pt idx="830">
                  <c:v>45363</c:v>
                </c:pt>
                <c:pt idx="831">
                  <c:v>45364</c:v>
                </c:pt>
                <c:pt idx="832">
                  <c:v>45365</c:v>
                </c:pt>
                <c:pt idx="833">
                  <c:v>45366</c:v>
                </c:pt>
                <c:pt idx="834">
                  <c:v>45369</c:v>
                </c:pt>
                <c:pt idx="835">
                  <c:v>45370</c:v>
                </c:pt>
                <c:pt idx="836">
                  <c:v>45371</c:v>
                </c:pt>
                <c:pt idx="837">
                  <c:v>45372</c:v>
                </c:pt>
                <c:pt idx="838">
                  <c:v>45373</c:v>
                </c:pt>
                <c:pt idx="839">
                  <c:v>45376</c:v>
                </c:pt>
                <c:pt idx="840">
                  <c:v>45377</c:v>
                </c:pt>
                <c:pt idx="841">
                  <c:v>45378</c:v>
                </c:pt>
                <c:pt idx="842">
                  <c:v>45379</c:v>
                </c:pt>
                <c:pt idx="843">
                  <c:v>45383</c:v>
                </c:pt>
                <c:pt idx="844">
                  <c:v>45384</c:v>
                </c:pt>
                <c:pt idx="845">
                  <c:v>45385</c:v>
                </c:pt>
                <c:pt idx="846">
                  <c:v>45390</c:v>
                </c:pt>
                <c:pt idx="847">
                  <c:v>45391</c:v>
                </c:pt>
                <c:pt idx="848">
                  <c:v>45392</c:v>
                </c:pt>
                <c:pt idx="849">
                  <c:v>45393</c:v>
                </c:pt>
                <c:pt idx="850">
                  <c:v>45394</c:v>
                </c:pt>
                <c:pt idx="851">
                  <c:v>45397</c:v>
                </c:pt>
                <c:pt idx="852">
                  <c:v>45398</c:v>
                </c:pt>
                <c:pt idx="853">
                  <c:v>45399</c:v>
                </c:pt>
                <c:pt idx="854">
                  <c:v>45400</c:v>
                </c:pt>
                <c:pt idx="855">
                  <c:v>45401</c:v>
                </c:pt>
                <c:pt idx="856">
                  <c:v>45404</c:v>
                </c:pt>
                <c:pt idx="857">
                  <c:v>45405</c:v>
                </c:pt>
                <c:pt idx="858">
                  <c:v>45406</c:v>
                </c:pt>
                <c:pt idx="859">
                  <c:v>45407</c:v>
                </c:pt>
                <c:pt idx="860">
                  <c:v>45408</c:v>
                </c:pt>
                <c:pt idx="861">
                  <c:v>45411</c:v>
                </c:pt>
                <c:pt idx="862">
                  <c:v>45412</c:v>
                </c:pt>
                <c:pt idx="863">
                  <c:v>45414</c:v>
                </c:pt>
                <c:pt idx="864">
                  <c:v>45415</c:v>
                </c:pt>
                <c:pt idx="865">
                  <c:v>45418</c:v>
                </c:pt>
                <c:pt idx="866">
                  <c:v>45419</c:v>
                </c:pt>
                <c:pt idx="867">
                  <c:v>45420</c:v>
                </c:pt>
                <c:pt idx="868">
                  <c:v>45421</c:v>
                </c:pt>
                <c:pt idx="869">
                  <c:v>45422</c:v>
                </c:pt>
                <c:pt idx="870">
                  <c:v>45425</c:v>
                </c:pt>
                <c:pt idx="871">
                  <c:v>45426</c:v>
                </c:pt>
                <c:pt idx="872">
                  <c:v>45427</c:v>
                </c:pt>
                <c:pt idx="873">
                  <c:v>45428</c:v>
                </c:pt>
                <c:pt idx="874">
                  <c:v>45429</c:v>
                </c:pt>
                <c:pt idx="875">
                  <c:v>45432</c:v>
                </c:pt>
                <c:pt idx="876">
                  <c:v>45433</c:v>
                </c:pt>
                <c:pt idx="877">
                  <c:v>45434</c:v>
                </c:pt>
                <c:pt idx="878">
                  <c:v>45435</c:v>
                </c:pt>
                <c:pt idx="879">
                  <c:v>45436</c:v>
                </c:pt>
                <c:pt idx="880">
                  <c:v>45440</c:v>
                </c:pt>
                <c:pt idx="881">
                  <c:v>45441</c:v>
                </c:pt>
                <c:pt idx="882">
                  <c:v>45442</c:v>
                </c:pt>
                <c:pt idx="883">
                  <c:v>45443</c:v>
                </c:pt>
                <c:pt idx="884">
                  <c:v>45446</c:v>
                </c:pt>
                <c:pt idx="885">
                  <c:v>45447</c:v>
                </c:pt>
                <c:pt idx="886">
                  <c:v>45448</c:v>
                </c:pt>
                <c:pt idx="887">
                  <c:v>45449</c:v>
                </c:pt>
                <c:pt idx="888">
                  <c:v>45450</c:v>
                </c:pt>
                <c:pt idx="889">
                  <c:v>45454</c:v>
                </c:pt>
                <c:pt idx="890">
                  <c:v>45455</c:v>
                </c:pt>
                <c:pt idx="891">
                  <c:v>45456</c:v>
                </c:pt>
                <c:pt idx="892">
                  <c:v>45457</c:v>
                </c:pt>
                <c:pt idx="893">
                  <c:v>45460</c:v>
                </c:pt>
                <c:pt idx="894">
                  <c:v>45461</c:v>
                </c:pt>
                <c:pt idx="895">
                  <c:v>45463</c:v>
                </c:pt>
                <c:pt idx="896">
                  <c:v>45464</c:v>
                </c:pt>
                <c:pt idx="897">
                  <c:v>45467</c:v>
                </c:pt>
                <c:pt idx="898">
                  <c:v>45468</c:v>
                </c:pt>
                <c:pt idx="899">
                  <c:v>45469</c:v>
                </c:pt>
                <c:pt idx="900">
                  <c:v>45470</c:v>
                </c:pt>
                <c:pt idx="901">
                  <c:v>45471</c:v>
                </c:pt>
                <c:pt idx="902">
                  <c:v>45474</c:v>
                </c:pt>
                <c:pt idx="903">
                  <c:v>45475</c:v>
                </c:pt>
                <c:pt idx="904">
                  <c:v>45476</c:v>
                </c:pt>
                <c:pt idx="905">
                  <c:v>45478</c:v>
                </c:pt>
                <c:pt idx="906">
                  <c:v>45481</c:v>
                </c:pt>
                <c:pt idx="907">
                  <c:v>45482</c:v>
                </c:pt>
                <c:pt idx="908">
                  <c:v>45483</c:v>
                </c:pt>
                <c:pt idx="909">
                  <c:v>45484</c:v>
                </c:pt>
                <c:pt idx="910">
                  <c:v>45485</c:v>
                </c:pt>
                <c:pt idx="911">
                  <c:v>45488</c:v>
                </c:pt>
                <c:pt idx="912">
                  <c:v>45489</c:v>
                </c:pt>
                <c:pt idx="913">
                  <c:v>45490</c:v>
                </c:pt>
                <c:pt idx="914">
                  <c:v>45491</c:v>
                </c:pt>
                <c:pt idx="915">
                  <c:v>45492</c:v>
                </c:pt>
                <c:pt idx="916">
                  <c:v>45495</c:v>
                </c:pt>
                <c:pt idx="917">
                  <c:v>45496</c:v>
                </c:pt>
                <c:pt idx="918">
                  <c:v>45499</c:v>
                </c:pt>
                <c:pt idx="919">
                  <c:v>45502</c:v>
                </c:pt>
                <c:pt idx="920">
                  <c:v>45503</c:v>
                </c:pt>
                <c:pt idx="921">
                  <c:v>45504</c:v>
                </c:pt>
                <c:pt idx="922">
                  <c:v>45505</c:v>
                </c:pt>
                <c:pt idx="923">
                  <c:v>45506</c:v>
                </c:pt>
                <c:pt idx="924">
                  <c:v>45509</c:v>
                </c:pt>
                <c:pt idx="925">
                  <c:v>45510</c:v>
                </c:pt>
                <c:pt idx="926">
                  <c:v>45511</c:v>
                </c:pt>
                <c:pt idx="927">
                  <c:v>45512</c:v>
                </c:pt>
                <c:pt idx="928">
                  <c:v>45513</c:v>
                </c:pt>
                <c:pt idx="929">
                  <c:v>45516</c:v>
                </c:pt>
                <c:pt idx="930">
                  <c:v>45517</c:v>
                </c:pt>
                <c:pt idx="931">
                  <c:v>45518</c:v>
                </c:pt>
                <c:pt idx="932">
                  <c:v>45519</c:v>
                </c:pt>
                <c:pt idx="933">
                  <c:v>45520</c:v>
                </c:pt>
                <c:pt idx="934">
                  <c:v>45523</c:v>
                </c:pt>
                <c:pt idx="935">
                  <c:v>45524</c:v>
                </c:pt>
                <c:pt idx="936">
                  <c:v>45525</c:v>
                </c:pt>
                <c:pt idx="937">
                  <c:v>45526</c:v>
                </c:pt>
                <c:pt idx="938">
                  <c:v>45527</c:v>
                </c:pt>
                <c:pt idx="939">
                  <c:v>45530</c:v>
                </c:pt>
                <c:pt idx="940">
                  <c:v>45531</c:v>
                </c:pt>
                <c:pt idx="941">
                  <c:v>45532</c:v>
                </c:pt>
                <c:pt idx="942">
                  <c:v>45533</c:v>
                </c:pt>
                <c:pt idx="943">
                  <c:v>45534</c:v>
                </c:pt>
                <c:pt idx="944">
                  <c:v>45538</c:v>
                </c:pt>
                <c:pt idx="945">
                  <c:v>45539</c:v>
                </c:pt>
                <c:pt idx="946">
                  <c:v>45540</c:v>
                </c:pt>
                <c:pt idx="947">
                  <c:v>45541</c:v>
                </c:pt>
                <c:pt idx="948">
                  <c:v>45544</c:v>
                </c:pt>
                <c:pt idx="949">
                  <c:v>45545</c:v>
                </c:pt>
                <c:pt idx="950">
                  <c:v>45546</c:v>
                </c:pt>
                <c:pt idx="951">
                  <c:v>45547</c:v>
                </c:pt>
                <c:pt idx="952">
                  <c:v>45548</c:v>
                </c:pt>
                <c:pt idx="953">
                  <c:v>45551</c:v>
                </c:pt>
                <c:pt idx="954">
                  <c:v>45553</c:v>
                </c:pt>
                <c:pt idx="955">
                  <c:v>45554</c:v>
                </c:pt>
                <c:pt idx="956">
                  <c:v>45555</c:v>
                </c:pt>
                <c:pt idx="957">
                  <c:v>45558</c:v>
                </c:pt>
                <c:pt idx="958">
                  <c:v>45559</c:v>
                </c:pt>
                <c:pt idx="959">
                  <c:v>45560</c:v>
                </c:pt>
                <c:pt idx="960">
                  <c:v>45561</c:v>
                </c:pt>
                <c:pt idx="961">
                  <c:v>45562</c:v>
                </c:pt>
                <c:pt idx="962">
                  <c:v>45565</c:v>
                </c:pt>
                <c:pt idx="963">
                  <c:v>45566</c:v>
                </c:pt>
                <c:pt idx="964">
                  <c:v>45569</c:v>
                </c:pt>
                <c:pt idx="965">
                  <c:v>45572</c:v>
                </c:pt>
                <c:pt idx="966">
                  <c:v>45573</c:v>
                </c:pt>
                <c:pt idx="967">
                  <c:v>45574</c:v>
                </c:pt>
                <c:pt idx="968">
                  <c:v>45576</c:v>
                </c:pt>
                <c:pt idx="969">
                  <c:v>45579</c:v>
                </c:pt>
                <c:pt idx="970">
                  <c:v>45580</c:v>
                </c:pt>
                <c:pt idx="971">
                  <c:v>45581</c:v>
                </c:pt>
                <c:pt idx="972">
                  <c:v>45582</c:v>
                </c:pt>
                <c:pt idx="973">
                  <c:v>45583</c:v>
                </c:pt>
                <c:pt idx="974">
                  <c:v>45586</c:v>
                </c:pt>
                <c:pt idx="975">
                  <c:v>45587</c:v>
                </c:pt>
                <c:pt idx="976">
                  <c:v>45588</c:v>
                </c:pt>
                <c:pt idx="977">
                  <c:v>45589</c:v>
                </c:pt>
                <c:pt idx="978">
                  <c:v>45590</c:v>
                </c:pt>
                <c:pt idx="979">
                  <c:v>45593</c:v>
                </c:pt>
                <c:pt idx="980">
                  <c:v>45594</c:v>
                </c:pt>
                <c:pt idx="981">
                  <c:v>45595</c:v>
                </c:pt>
                <c:pt idx="982">
                  <c:v>45597</c:v>
                </c:pt>
                <c:pt idx="983">
                  <c:v>45600</c:v>
                </c:pt>
                <c:pt idx="984">
                  <c:v>45601</c:v>
                </c:pt>
                <c:pt idx="985">
                  <c:v>45602</c:v>
                </c:pt>
                <c:pt idx="986">
                  <c:v>45603</c:v>
                </c:pt>
                <c:pt idx="987">
                  <c:v>45604</c:v>
                </c:pt>
                <c:pt idx="988">
                  <c:v>45607</c:v>
                </c:pt>
                <c:pt idx="989">
                  <c:v>45608</c:v>
                </c:pt>
                <c:pt idx="990">
                  <c:v>45609</c:v>
                </c:pt>
                <c:pt idx="991">
                  <c:v>45610</c:v>
                </c:pt>
                <c:pt idx="992">
                  <c:v>45611</c:v>
                </c:pt>
                <c:pt idx="993">
                  <c:v>45614</c:v>
                </c:pt>
                <c:pt idx="994">
                  <c:v>45615</c:v>
                </c:pt>
                <c:pt idx="995">
                  <c:v>45616</c:v>
                </c:pt>
                <c:pt idx="996">
                  <c:v>45617</c:v>
                </c:pt>
                <c:pt idx="997">
                  <c:v>45618</c:v>
                </c:pt>
                <c:pt idx="998">
                  <c:v>45621</c:v>
                </c:pt>
                <c:pt idx="999">
                  <c:v>45622</c:v>
                </c:pt>
                <c:pt idx="1000">
                  <c:v>45623</c:v>
                </c:pt>
                <c:pt idx="1001">
                  <c:v>45625</c:v>
                </c:pt>
                <c:pt idx="1002">
                  <c:v>45628</c:v>
                </c:pt>
                <c:pt idx="1003">
                  <c:v>45629</c:v>
                </c:pt>
                <c:pt idx="1004">
                  <c:v>45630</c:v>
                </c:pt>
                <c:pt idx="1005">
                  <c:v>45631</c:v>
                </c:pt>
                <c:pt idx="1006">
                  <c:v>45632</c:v>
                </c:pt>
                <c:pt idx="1007">
                  <c:v>45635</c:v>
                </c:pt>
                <c:pt idx="1008">
                  <c:v>45636</c:v>
                </c:pt>
                <c:pt idx="1009">
                  <c:v>45637</c:v>
                </c:pt>
                <c:pt idx="1010">
                  <c:v>45638</c:v>
                </c:pt>
                <c:pt idx="1011">
                  <c:v>45639</c:v>
                </c:pt>
                <c:pt idx="1012">
                  <c:v>45642</c:v>
                </c:pt>
                <c:pt idx="1013">
                  <c:v>45643</c:v>
                </c:pt>
                <c:pt idx="1014">
                  <c:v>45644</c:v>
                </c:pt>
                <c:pt idx="1015">
                  <c:v>45645</c:v>
                </c:pt>
                <c:pt idx="1016">
                  <c:v>45646</c:v>
                </c:pt>
                <c:pt idx="1017">
                  <c:v>45649</c:v>
                </c:pt>
                <c:pt idx="1018">
                  <c:v>45650</c:v>
                </c:pt>
                <c:pt idx="1019">
                  <c:v>45652</c:v>
                </c:pt>
                <c:pt idx="1020">
                  <c:v>45653</c:v>
                </c:pt>
                <c:pt idx="1021">
                  <c:v>45656</c:v>
                </c:pt>
                <c:pt idx="1022">
                  <c:v>45657</c:v>
                </c:pt>
                <c:pt idx="1023">
                  <c:v>45659</c:v>
                </c:pt>
                <c:pt idx="1024">
                  <c:v>45660</c:v>
                </c:pt>
                <c:pt idx="1025">
                  <c:v>45663</c:v>
                </c:pt>
                <c:pt idx="1026">
                  <c:v>45664</c:v>
                </c:pt>
                <c:pt idx="1027">
                  <c:v>45665</c:v>
                </c:pt>
                <c:pt idx="1028">
                  <c:v>45667</c:v>
                </c:pt>
                <c:pt idx="1029">
                  <c:v>45670</c:v>
                </c:pt>
                <c:pt idx="1030">
                  <c:v>45671</c:v>
                </c:pt>
                <c:pt idx="1031">
                  <c:v>45672</c:v>
                </c:pt>
                <c:pt idx="1032">
                  <c:v>45673</c:v>
                </c:pt>
                <c:pt idx="1033">
                  <c:v>45674</c:v>
                </c:pt>
                <c:pt idx="1034">
                  <c:v>45678</c:v>
                </c:pt>
                <c:pt idx="1035">
                  <c:v>45679</c:v>
                </c:pt>
                <c:pt idx="1036">
                  <c:v>45680</c:v>
                </c:pt>
                <c:pt idx="1037">
                  <c:v>45681</c:v>
                </c:pt>
                <c:pt idx="1038">
                  <c:v>45691</c:v>
                </c:pt>
                <c:pt idx="1039">
                  <c:v>45692</c:v>
                </c:pt>
                <c:pt idx="1040">
                  <c:v>45693</c:v>
                </c:pt>
                <c:pt idx="1041">
                  <c:v>45694</c:v>
                </c:pt>
                <c:pt idx="1042">
                  <c:v>45695</c:v>
                </c:pt>
                <c:pt idx="1043">
                  <c:v>45698</c:v>
                </c:pt>
                <c:pt idx="1044">
                  <c:v>45699</c:v>
                </c:pt>
                <c:pt idx="1045">
                  <c:v>45700</c:v>
                </c:pt>
                <c:pt idx="1046">
                  <c:v>45701</c:v>
                </c:pt>
                <c:pt idx="1047">
                  <c:v>45702</c:v>
                </c:pt>
                <c:pt idx="1048">
                  <c:v>45706</c:v>
                </c:pt>
                <c:pt idx="1049">
                  <c:v>45707</c:v>
                </c:pt>
                <c:pt idx="1050">
                  <c:v>45708</c:v>
                </c:pt>
                <c:pt idx="1051">
                  <c:v>45709</c:v>
                </c:pt>
                <c:pt idx="1052">
                  <c:v>45712</c:v>
                </c:pt>
                <c:pt idx="1053">
                  <c:v>45713</c:v>
                </c:pt>
                <c:pt idx="1054">
                  <c:v>45714</c:v>
                </c:pt>
                <c:pt idx="1055">
                  <c:v>45715</c:v>
                </c:pt>
                <c:pt idx="1056">
                  <c:v>45719</c:v>
                </c:pt>
                <c:pt idx="1057">
                  <c:v>45720</c:v>
                </c:pt>
                <c:pt idx="1058">
                  <c:v>45721</c:v>
                </c:pt>
                <c:pt idx="1059">
                  <c:v>45722</c:v>
                </c:pt>
                <c:pt idx="1060">
                  <c:v>45723</c:v>
                </c:pt>
                <c:pt idx="1061">
                  <c:v>45726</c:v>
                </c:pt>
                <c:pt idx="1062">
                  <c:v>45727</c:v>
                </c:pt>
                <c:pt idx="1063">
                  <c:v>45728</c:v>
                </c:pt>
                <c:pt idx="1064">
                  <c:v>45729</c:v>
                </c:pt>
                <c:pt idx="1065">
                  <c:v>45730</c:v>
                </c:pt>
                <c:pt idx="1066">
                  <c:v>45733</c:v>
                </c:pt>
                <c:pt idx="1067">
                  <c:v>45734</c:v>
                </c:pt>
                <c:pt idx="1068">
                  <c:v>45735</c:v>
                </c:pt>
                <c:pt idx="1069">
                  <c:v>45736</c:v>
                </c:pt>
                <c:pt idx="1070">
                  <c:v>45737</c:v>
                </c:pt>
                <c:pt idx="1071">
                  <c:v>45740</c:v>
                </c:pt>
                <c:pt idx="1072">
                  <c:v>45741</c:v>
                </c:pt>
                <c:pt idx="1073">
                  <c:v>45742</c:v>
                </c:pt>
                <c:pt idx="1074">
                  <c:v>45743</c:v>
                </c:pt>
                <c:pt idx="1075">
                  <c:v>45744</c:v>
                </c:pt>
                <c:pt idx="1076">
                  <c:v>45747</c:v>
                </c:pt>
                <c:pt idx="1077">
                  <c:v>45748</c:v>
                </c:pt>
                <c:pt idx="1078">
                  <c:v>45749</c:v>
                </c:pt>
                <c:pt idx="1079">
                  <c:v>45754</c:v>
                </c:pt>
                <c:pt idx="1080">
                  <c:v>45755</c:v>
                </c:pt>
                <c:pt idx="1081">
                  <c:v>45756</c:v>
                </c:pt>
                <c:pt idx="1082">
                  <c:v>45757</c:v>
                </c:pt>
                <c:pt idx="1083">
                  <c:v>45758</c:v>
                </c:pt>
                <c:pt idx="1084">
                  <c:v>45761</c:v>
                </c:pt>
                <c:pt idx="1085">
                  <c:v>45762</c:v>
                </c:pt>
                <c:pt idx="1086">
                  <c:v>45763</c:v>
                </c:pt>
                <c:pt idx="1087">
                  <c:v>45764</c:v>
                </c:pt>
                <c:pt idx="1088">
                  <c:v>45768</c:v>
                </c:pt>
                <c:pt idx="1089">
                  <c:v>45769</c:v>
                </c:pt>
                <c:pt idx="1090">
                  <c:v>45770</c:v>
                </c:pt>
                <c:pt idx="1091">
                  <c:v>45771</c:v>
                </c:pt>
                <c:pt idx="1092">
                  <c:v>45772</c:v>
                </c:pt>
                <c:pt idx="1093">
                  <c:v>45775</c:v>
                </c:pt>
                <c:pt idx="1094">
                  <c:v>45776</c:v>
                </c:pt>
                <c:pt idx="1095">
                  <c:v>45777</c:v>
                </c:pt>
                <c:pt idx="1096">
                  <c:v>45779</c:v>
                </c:pt>
                <c:pt idx="1097">
                  <c:v>45782</c:v>
                </c:pt>
                <c:pt idx="1098">
                  <c:v>45783</c:v>
                </c:pt>
                <c:pt idx="1099">
                  <c:v>45784</c:v>
                </c:pt>
                <c:pt idx="1100">
                  <c:v>45785</c:v>
                </c:pt>
                <c:pt idx="1101">
                  <c:v>45786</c:v>
                </c:pt>
                <c:pt idx="1102">
                  <c:v>45789</c:v>
                </c:pt>
                <c:pt idx="1103">
                  <c:v>45790</c:v>
                </c:pt>
                <c:pt idx="1104">
                  <c:v>45791</c:v>
                </c:pt>
                <c:pt idx="1105">
                  <c:v>45792</c:v>
                </c:pt>
                <c:pt idx="1106">
                  <c:v>45793</c:v>
                </c:pt>
                <c:pt idx="1107">
                  <c:v>45796</c:v>
                </c:pt>
                <c:pt idx="1108">
                  <c:v>45797</c:v>
                </c:pt>
                <c:pt idx="1109">
                  <c:v>45798</c:v>
                </c:pt>
                <c:pt idx="1110">
                  <c:v>45799</c:v>
                </c:pt>
                <c:pt idx="1111">
                  <c:v>45800</c:v>
                </c:pt>
                <c:pt idx="1112">
                  <c:v>45804</c:v>
                </c:pt>
                <c:pt idx="1113">
                  <c:v>45805</c:v>
                </c:pt>
                <c:pt idx="1114">
                  <c:v>45806</c:v>
                </c:pt>
                <c:pt idx="1115">
                  <c:v>45810</c:v>
                </c:pt>
                <c:pt idx="1116">
                  <c:v>45811</c:v>
                </c:pt>
                <c:pt idx="1117">
                  <c:v>45812</c:v>
                </c:pt>
                <c:pt idx="1118">
                  <c:v>45813</c:v>
                </c:pt>
                <c:pt idx="1119">
                  <c:v>45814</c:v>
                </c:pt>
                <c:pt idx="1120">
                  <c:v>45817</c:v>
                </c:pt>
                <c:pt idx="1121">
                  <c:v>45818</c:v>
                </c:pt>
                <c:pt idx="1122">
                  <c:v>45819</c:v>
                </c:pt>
                <c:pt idx="1123">
                  <c:v>45820</c:v>
                </c:pt>
                <c:pt idx="1124">
                  <c:v>45821</c:v>
                </c:pt>
                <c:pt idx="1125">
                  <c:v>45824</c:v>
                </c:pt>
                <c:pt idx="1126">
                  <c:v>45825</c:v>
                </c:pt>
                <c:pt idx="1127">
                  <c:v>45826</c:v>
                </c:pt>
                <c:pt idx="1128">
                  <c:v>45828</c:v>
                </c:pt>
                <c:pt idx="1129">
                  <c:v>45831</c:v>
                </c:pt>
                <c:pt idx="1130">
                  <c:v>45832</c:v>
                </c:pt>
                <c:pt idx="1131">
                  <c:v>45833</c:v>
                </c:pt>
                <c:pt idx="1132">
                  <c:v>45834</c:v>
                </c:pt>
                <c:pt idx="1133">
                  <c:v>45835</c:v>
                </c:pt>
                <c:pt idx="1134">
                  <c:v>45838</c:v>
                </c:pt>
              </c:numCache>
            </c:numRef>
          </c:cat>
          <c:val>
            <c:numRef>
              <c:f>工作表1!$B$2:$B$1136</c:f>
              <c:numCache>
                <c:formatCode>General</c:formatCode>
                <c:ptCount val="1135"/>
                <c:pt idx="0">
                  <c:v>9.9995999999999992</c:v>
                </c:pt>
                <c:pt idx="1">
                  <c:v>10.025</c:v>
                </c:pt>
                <c:pt idx="2">
                  <c:v>10.0306</c:v>
                </c:pt>
                <c:pt idx="3">
                  <c:v>10.0298</c:v>
                </c:pt>
                <c:pt idx="4">
                  <c:v>10.010300000000001</c:v>
                </c:pt>
                <c:pt idx="5">
                  <c:v>9.9953000000000003</c:v>
                </c:pt>
                <c:pt idx="6">
                  <c:v>10.025600000000001</c:v>
                </c:pt>
                <c:pt idx="7">
                  <c:v>10.024900000000001</c:v>
                </c:pt>
                <c:pt idx="8">
                  <c:v>10.048299999999999</c:v>
                </c:pt>
                <c:pt idx="9">
                  <c:v>10.058</c:v>
                </c:pt>
                <c:pt idx="10">
                  <c:v>10.0687</c:v>
                </c:pt>
                <c:pt idx="11">
                  <c:v>10.096</c:v>
                </c:pt>
                <c:pt idx="12">
                  <c:v>10.071199999999999</c:v>
                </c:pt>
                <c:pt idx="13">
                  <c:v>10.1015</c:v>
                </c:pt>
                <c:pt idx="14">
                  <c:v>10.1051</c:v>
                </c:pt>
                <c:pt idx="15">
                  <c:v>10.1998</c:v>
                </c:pt>
                <c:pt idx="16">
                  <c:v>10.2014</c:v>
                </c:pt>
                <c:pt idx="17">
                  <c:v>10.1831</c:v>
                </c:pt>
                <c:pt idx="18">
                  <c:v>10.150700000000001</c:v>
                </c:pt>
                <c:pt idx="19">
                  <c:v>10.132199999999999</c:v>
                </c:pt>
                <c:pt idx="20">
                  <c:v>10.108700000000001</c:v>
                </c:pt>
                <c:pt idx="21">
                  <c:v>10.110099999999999</c:v>
                </c:pt>
                <c:pt idx="22">
                  <c:v>10.103400000000001</c:v>
                </c:pt>
                <c:pt idx="23">
                  <c:v>10.089600000000001</c:v>
                </c:pt>
                <c:pt idx="24">
                  <c:v>10.0708</c:v>
                </c:pt>
                <c:pt idx="25">
                  <c:v>10.028499999999999</c:v>
                </c:pt>
                <c:pt idx="26">
                  <c:v>10.070499999999999</c:v>
                </c:pt>
                <c:pt idx="27">
                  <c:v>9.9649999999999999</c:v>
                </c:pt>
                <c:pt idx="28">
                  <c:v>10.0252</c:v>
                </c:pt>
                <c:pt idx="29">
                  <c:v>9.9030000000000005</c:v>
                </c:pt>
                <c:pt idx="30">
                  <c:v>9.9056999999999995</c:v>
                </c:pt>
                <c:pt idx="31">
                  <c:v>9.968</c:v>
                </c:pt>
                <c:pt idx="32">
                  <c:v>10.0959</c:v>
                </c:pt>
                <c:pt idx="33">
                  <c:v>10.2311</c:v>
                </c:pt>
                <c:pt idx="34">
                  <c:v>10.249499999999999</c:v>
                </c:pt>
                <c:pt idx="35">
                  <c:v>10.097799999999999</c:v>
                </c:pt>
                <c:pt idx="36">
                  <c:v>9.9629999999999992</c:v>
                </c:pt>
                <c:pt idx="37">
                  <c:v>10.036899999999999</c:v>
                </c:pt>
                <c:pt idx="38">
                  <c:v>10.055</c:v>
                </c:pt>
                <c:pt idx="39">
                  <c:v>10.1043</c:v>
                </c:pt>
                <c:pt idx="40">
                  <c:v>10.1281</c:v>
                </c:pt>
                <c:pt idx="41">
                  <c:v>10.0984</c:v>
                </c:pt>
                <c:pt idx="42">
                  <c:v>10.0901</c:v>
                </c:pt>
                <c:pt idx="43">
                  <c:v>10.152699999999999</c:v>
                </c:pt>
                <c:pt idx="44">
                  <c:v>10.161099999999999</c:v>
                </c:pt>
                <c:pt idx="45">
                  <c:v>10.1625</c:v>
                </c:pt>
                <c:pt idx="46">
                  <c:v>10.2157</c:v>
                </c:pt>
                <c:pt idx="47">
                  <c:v>10.262499999999999</c:v>
                </c:pt>
                <c:pt idx="48">
                  <c:v>10.310499999999999</c:v>
                </c:pt>
                <c:pt idx="49">
                  <c:v>10.368399999999999</c:v>
                </c:pt>
                <c:pt idx="50">
                  <c:v>10.398899999999999</c:v>
                </c:pt>
                <c:pt idx="51">
                  <c:v>10.461499999999999</c:v>
                </c:pt>
                <c:pt idx="52">
                  <c:v>10.483700000000001</c:v>
                </c:pt>
                <c:pt idx="53">
                  <c:v>10.5373</c:v>
                </c:pt>
                <c:pt idx="54">
                  <c:v>10.6233</c:v>
                </c:pt>
                <c:pt idx="55">
                  <c:v>10.632300000000001</c:v>
                </c:pt>
                <c:pt idx="56">
                  <c:v>10.6555</c:v>
                </c:pt>
                <c:pt idx="57">
                  <c:v>10.575100000000001</c:v>
                </c:pt>
                <c:pt idx="58">
                  <c:v>10.587999999999999</c:v>
                </c:pt>
                <c:pt idx="59">
                  <c:v>10.6244</c:v>
                </c:pt>
                <c:pt idx="60">
                  <c:v>10.683199999999999</c:v>
                </c:pt>
                <c:pt idx="61">
                  <c:v>10.738799999999999</c:v>
                </c:pt>
                <c:pt idx="62">
                  <c:v>10.8231</c:v>
                </c:pt>
                <c:pt idx="63">
                  <c:v>10.908200000000001</c:v>
                </c:pt>
                <c:pt idx="64">
                  <c:v>10.873100000000001</c:v>
                </c:pt>
                <c:pt idx="65">
                  <c:v>10.829599999999999</c:v>
                </c:pt>
                <c:pt idx="66">
                  <c:v>10.7881</c:v>
                </c:pt>
                <c:pt idx="67">
                  <c:v>10.8012</c:v>
                </c:pt>
                <c:pt idx="68">
                  <c:v>10.8155</c:v>
                </c:pt>
                <c:pt idx="69">
                  <c:v>10.8049</c:v>
                </c:pt>
                <c:pt idx="70">
                  <c:v>10.8286</c:v>
                </c:pt>
                <c:pt idx="71">
                  <c:v>10.8932</c:v>
                </c:pt>
                <c:pt idx="72">
                  <c:v>10.9672</c:v>
                </c:pt>
                <c:pt idx="73">
                  <c:v>10.9437</c:v>
                </c:pt>
                <c:pt idx="74">
                  <c:v>10.9008</c:v>
                </c:pt>
                <c:pt idx="75">
                  <c:v>11.034000000000001</c:v>
                </c:pt>
                <c:pt idx="76">
                  <c:v>10.8673</c:v>
                </c:pt>
                <c:pt idx="77">
                  <c:v>11.030099999999999</c:v>
                </c:pt>
                <c:pt idx="78">
                  <c:v>11.1394</c:v>
                </c:pt>
                <c:pt idx="79">
                  <c:v>11.058299999999999</c:v>
                </c:pt>
                <c:pt idx="80">
                  <c:v>11.0466</c:v>
                </c:pt>
                <c:pt idx="81">
                  <c:v>11.1058</c:v>
                </c:pt>
                <c:pt idx="82">
                  <c:v>11.1355</c:v>
                </c:pt>
                <c:pt idx="83">
                  <c:v>11.014799999999999</c:v>
                </c:pt>
                <c:pt idx="84">
                  <c:v>10.995900000000001</c:v>
                </c:pt>
                <c:pt idx="85">
                  <c:v>11.1067</c:v>
                </c:pt>
                <c:pt idx="86">
                  <c:v>11.3286</c:v>
                </c:pt>
                <c:pt idx="87">
                  <c:v>11.465999999999999</c:v>
                </c:pt>
                <c:pt idx="88">
                  <c:v>11.4871</c:v>
                </c:pt>
                <c:pt idx="89">
                  <c:v>11.5794</c:v>
                </c:pt>
                <c:pt idx="90">
                  <c:v>11.484400000000001</c:v>
                </c:pt>
                <c:pt idx="91">
                  <c:v>11.3079</c:v>
                </c:pt>
                <c:pt idx="92">
                  <c:v>11.2935</c:v>
                </c:pt>
                <c:pt idx="93">
                  <c:v>11.108599999999999</c:v>
                </c:pt>
                <c:pt idx="94">
                  <c:v>11.368499999999999</c:v>
                </c:pt>
                <c:pt idx="95">
                  <c:v>11.5585</c:v>
                </c:pt>
                <c:pt idx="96">
                  <c:v>11.550599999999999</c:v>
                </c:pt>
                <c:pt idx="97">
                  <c:v>11.597899999999999</c:v>
                </c:pt>
                <c:pt idx="98">
                  <c:v>11.759399999999999</c:v>
                </c:pt>
                <c:pt idx="99">
                  <c:v>11.9131</c:v>
                </c:pt>
                <c:pt idx="100">
                  <c:v>11.9184</c:v>
                </c:pt>
                <c:pt idx="101">
                  <c:v>11.993399999999999</c:v>
                </c:pt>
                <c:pt idx="102">
                  <c:v>11.938499999999999</c:v>
                </c:pt>
                <c:pt idx="103">
                  <c:v>11.9377</c:v>
                </c:pt>
                <c:pt idx="104">
                  <c:v>11.936999999999999</c:v>
                </c:pt>
                <c:pt idx="105">
                  <c:v>11.641500000000001</c:v>
                </c:pt>
                <c:pt idx="106">
                  <c:v>11.5913</c:v>
                </c:pt>
                <c:pt idx="107">
                  <c:v>11.523</c:v>
                </c:pt>
                <c:pt idx="108">
                  <c:v>11.2765</c:v>
                </c:pt>
                <c:pt idx="109">
                  <c:v>11.166399999999999</c:v>
                </c:pt>
                <c:pt idx="110">
                  <c:v>11.331899999999999</c:v>
                </c:pt>
                <c:pt idx="111">
                  <c:v>11.1647</c:v>
                </c:pt>
                <c:pt idx="112">
                  <c:v>10.898</c:v>
                </c:pt>
                <c:pt idx="113">
                  <c:v>10.931900000000001</c:v>
                </c:pt>
                <c:pt idx="114">
                  <c:v>10.5665</c:v>
                </c:pt>
                <c:pt idx="115">
                  <c:v>10.8935</c:v>
                </c:pt>
                <c:pt idx="116">
                  <c:v>10.8498</c:v>
                </c:pt>
                <c:pt idx="117">
                  <c:v>11.115399999999999</c:v>
                </c:pt>
                <c:pt idx="118">
                  <c:v>11.0732</c:v>
                </c:pt>
                <c:pt idx="119">
                  <c:v>11.158300000000001</c:v>
                </c:pt>
                <c:pt idx="120">
                  <c:v>11.269</c:v>
                </c:pt>
                <c:pt idx="121">
                  <c:v>11.261900000000001</c:v>
                </c:pt>
                <c:pt idx="122">
                  <c:v>11.0627</c:v>
                </c:pt>
                <c:pt idx="123">
                  <c:v>11.0816</c:v>
                </c:pt>
                <c:pt idx="124">
                  <c:v>11.227600000000001</c:v>
                </c:pt>
                <c:pt idx="125">
                  <c:v>11.1677</c:v>
                </c:pt>
                <c:pt idx="126">
                  <c:v>10.971399999999999</c:v>
                </c:pt>
                <c:pt idx="127">
                  <c:v>10.923999999999999</c:v>
                </c:pt>
                <c:pt idx="128">
                  <c:v>11.1226</c:v>
                </c:pt>
                <c:pt idx="129">
                  <c:v>11.0976</c:v>
                </c:pt>
                <c:pt idx="130">
                  <c:v>11.0282</c:v>
                </c:pt>
                <c:pt idx="131">
                  <c:v>11.134600000000001</c:v>
                </c:pt>
                <c:pt idx="132">
                  <c:v>11.3477</c:v>
                </c:pt>
                <c:pt idx="133">
                  <c:v>11.527200000000001</c:v>
                </c:pt>
                <c:pt idx="134">
                  <c:v>11.5268</c:v>
                </c:pt>
                <c:pt idx="135">
                  <c:v>11.6219</c:v>
                </c:pt>
                <c:pt idx="136">
                  <c:v>11.6839</c:v>
                </c:pt>
                <c:pt idx="137">
                  <c:v>11.6418</c:v>
                </c:pt>
                <c:pt idx="138">
                  <c:v>11.7576</c:v>
                </c:pt>
                <c:pt idx="139">
                  <c:v>11.695</c:v>
                </c:pt>
                <c:pt idx="140">
                  <c:v>11.8583</c:v>
                </c:pt>
                <c:pt idx="141">
                  <c:v>11.86</c:v>
                </c:pt>
                <c:pt idx="142">
                  <c:v>11.7682</c:v>
                </c:pt>
                <c:pt idx="143">
                  <c:v>11.6289</c:v>
                </c:pt>
                <c:pt idx="144">
                  <c:v>11.660399999999999</c:v>
                </c:pt>
                <c:pt idx="145">
                  <c:v>11.6043</c:v>
                </c:pt>
                <c:pt idx="146">
                  <c:v>11.7242</c:v>
                </c:pt>
                <c:pt idx="147">
                  <c:v>11.7807</c:v>
                </c:pt>
                <c:pt idx="148">
                  <c:v>11.7685</c:v>
                </c:pt>
                <c:pt idx="149">
                  <c:v>11.7339</c:v>
                </c:pt>
                <c:pt idx="150">
                  <c:v>11.7491</c:v>
                </c:pt>
                <c:pt idx="151">
                  <c:v>11.4757</c:v>
                </c:pt>
                <c:pt idx="152">
                  <c:v>11.283899999999999</c:v>
                </c:pt>
                <c:pt idx="153">
                  <c:v>11.303599999999999</c:v>
                </c:pt>
                <c:pt idx="154">
                  <c:v>11.347300000000001</c:v>
                </c:pt>
                <c:pt idx="155">
                  <c:v>11.4358</c:v>
                </c:pt>
                <c:pt idx="156">
                  <c:v>11.254200000000001</c:v>
                </c:pt>
                <c:pt idx="157">
                  <c:v>11.123799999999999</c:v>
                </c:pt>
                <c:pt idx="158">
                  <c:v>10.872199999999999</c:v>
                </c:pt>
                <c:pt idx="159">
                  <c:v>10.7906</c:v>
                </c:pt>
                <c:pt idx="160">
                  <c:v>10.9933</c:v>
                </c:pt>
                <c:pt idx="161">
                  <c:v>10.975300000000001</c:v>
                </c:pt>
                <c:pt idx="162">
                  <c:v>11.019299999999999</c:v>
                </c:pt>
                <c:pt idx="163">
                  <c:v>11.0345</c:v>
                </c:pt>
                <c:pt idx="164">
                  <c:v>11.239699999999999</c:v>
                </c:pt>
                <c:pt idx="165">
                  <c:v>11.221299999999999</c:v>
                </c:pt>
                <c:pt idx="166">
                  <c:v>11.339600000000001</c:v>
                </c:pt>
                <c:pt idx="167">
                  <c:v>11.414400000000001</c:v>
                </c:pt>
                <c:pt idx="168">
                  <c:v>11.454700000000001</c:v>
                </c:pt>
                <c:pt idx="169">
                  <c:v>11.437900000000001</c:v>
                </c:pt>
                <c:pt idx="170">
                  <c:v>11.4941</c:v>
                </c:pt>
                <c:pt idx="171">
                  <c:v>11.5078</c:v>
                </c:pt>
                <c:pt idx="172">
                  <c:v>11.5261</c:v>
                </c:pt>
                <c:pt idx="173">
                  <c:v>11.5314</c:v>
                </c:pt>
                <c:pt idx="174">
                  <c:v>11.431100000000001</c:v>
                </c:pt>
                <c:pt idx="175">
                  <c:v>11.5985</c:v>
                </c:pt>
                <c:pt idx="176">
                  <c:v>11.601000000000001</c:v>
                </c:pt>
                <c:pt idx="177">
                  <c:v>11.6243</c:v>
                </c:pt>
                <c:pt idx="178">
                  <c:v>11.597799999999999</c:v>
                </c:pt>
                <c:pt idx="179">
                  <c:v>11.673299999999999</c:v>
                </c:pt>
                <c:pt idx="180">
                  <c:v>11.709300000000001</c:v>
                </c:pt>
                <c:pt idx="181">
                  <c:v>11.650399999999999</c:v>
                </c:pt>
                <c:pt idx="182">
                  <c:v>11.5464</c:v>
                </c:pt>
                <c:pt idx="183">
                  <c:v>11.6432</c:v>
                </c:pt>
                <c:pt idx="184">
                  <c:v>11.615500000000001</c:v>
                </c:pt>
                <c:pt idx="185">
                  <c:v>11.5806</c:v>
                </c:pt>
                <c:pt idx="186">
                  <c:v>11.647399999999999</c:v>
                </c:pt>
                <c:pt idx="187">
                  <c:v>11.6038</c:v>
                </c:pt>
                <c:pt idx="188">
                  <c:v>11.6957</c:v>
                </c:pt>
                <c:pt idx="189">
                  <c:v>11.677099999999999</c:v>
                </c:pt>
                <c:pt idx="190">
                  <c:v>11.832000000000001</c:v>
                </c:pt>
                <c:pt idx="191">
                  <c:v>11.9048</c:v>
                </c:pt>
                <c:pt idx="192">
                  <c:v>11.8774</c:v>
                </c:pt>
                <c:pt idx="193">
                  <c:v>11.8683</c:v>
                </c:pt>
                <c:pt idx="194">
                  <c:v>12.0015</c:v>
                </c:pt>
                <c:pt idx="195">
                  <c:v>11.9878</c:v>
                </c:pt>
                <c:pt idx="196">
                  <c:v>11.908200000000001</c:v>
                </c:pt>
                <c:pt idx="197">
                  <c:v>11.7348</c:v>
                </c:pt>
                <c:pt idx="198">
                  <c:v>11.8071</c:v>
                </c:pt>
                <c:pt idx="199">
                  <c:v>11.8413</c:v>
                </c:pt>
                <c:pt idx="200">
                  <c:v>11.8606</c:v>
                </c:pt>
                <c:pt idx="201">
                  <c:v>11.843999999999999</c:v>
                </c:pt>
                <c:pt idx="202">
                  <c:v>11.7415</c:v>
                </c:pt>
                <c:pt idx="203">
                  <c:v>11.639900000000001</c:v>
                </c:pt>
                <c:pt idx="204">
                  <c:v>11.551</c:v>
                </c:pt>
                <c:pt idx="205">
                  <c:v>11.578200000000001</c:v>
                </c:pt>
                <c:pt idx="206">
                  <c:v>11.6685</c:v>
                </c:pt>
                <c:pt idx="207">
                  <c:v>11.7491</c:v>
                </c:pt>
                <c:pt idx="208">
                  <c:v>11.7065</c:v>
                </c:pt>
                <c:pt idx="209">
                  <c:v>11.6212</c:v>
                </c:pt>
                <c:pt idx="210">
                  <c:v>11.4411</c:v>
                </c:pt>
                <c:pt idx="211">
                  <c:v>11.5776</c:v>
                </c:pt>
                <c:pt idx="212">
                  <c:v>11.6881</c:v>
                </c:pt>
                <c:pt idx="213">
                  <c:v>11.5586</c:v>
                </c:pt>
                <c:pt idx="214">
                  <c:v>11.638299999999999</c:v>
                </c:pt>
                <c:pt idx="215">
                  <c:v>11.509600000000001</c:v>
                </c:pt>
                <c:pt idx="216">
                  <c:v>11.565099999999999</c:v>
                </c:pt>
                <c:pt idx="217">
                  <c:v>11.518599999999999</c:v>
                </c:pt>
                <c:pt idx="218">
                  <c:v>11.434699999999999</c:v>
                </c:pt>
                <c:pt idx="219">
                  <c:v>11.4565</c:v>
                </c:pt>
                <c:pt idx="220">
                  <c:v>11.427</c:v>
                </c:pt>
                <c:pt idx="221">
                  <c:v>11.449</c:v>
                </c:pt>
                <c:pt idx="222">
                  <c:v>11.4636</c:v>
                </c:pt>
                <c:pt idx="223">
                  <c:v>11.4901</c:v>
                </c:pt>
                <c:pt idx="224">
                  <c:v>11.3995</c:v>
                </c:pt>
                <c:pt idx="225">
                  <c:v>11.2605</c:v>
                </c:pt>
                <c:pt idx="226">
                  <c:v>11.1906</c:v>
                </c:pt>
                <c:pt idx="227">
                  <c:v>11.178000000000001</c:v>
                </c:pt>
                <c:pt idx="228">
                  <c:v>11.31</c:v>
                </c:pt>
                <c:pt idx="229">
                  <c:v>11.553800000000001</c:v>
                </c:pt>
                <c:pt idx="230">
                  <c:v>11.702400000000001</c:v>
                </c:pt>
                <c:pt idx="231">
                  <c:v>11.739100000000001</c:v>
                </c:pt>
                <c:pt idx="232">
                  <c:v>11.6335</c:v>
                </c:pt>
                <c:pt idx="233">
                  <c:v>11.699299999999999</c:v>
                </c:pt>
                <c:pt idx="234">
                  <c:v>11.7486</c:v>
                </c:pt>
                <c:pt idx="235">
                  <c:v>11.7911</c:v>
                </c:pt>
                <c:pt idx="236">
                  <c:v>11.8636</c:v>
                </c:pt>
                <c:pt idx="237">
                  <c:v>11.882999999999999</c:v>
                </c:pt>
                <c:pt idx="238">
                  <c:v>11.917999999999999</c:v>
                </c:pt>
                <c:pt idx="239">
                  <c:v>11.975</c:v>
                </c:pt>
                <c:pt idx="240">
                  <c:v>11.8874</c:v>
                </c:pt>
                <c:pt idx="241">
                  <c:v>11.7789</c:v>
                </c:pt>
                <c:pt idx="242">
                  <c:v>11.7888</c:v>
                </c:pt>
                <c:pt idx="243">
                  <c:v>11.742699999999999</c:v>
                </c:pt>
                <c:pt idx="244">
                  <c:v>11.698499999999999</c:v>
                </c:pt>
                <c:pt idx="245">
                  <c:v>11.6721</c:v>
                </c:pt>
                <c:pt idx="246">
                  <c:v>11.6488</c:v>
                </c:pt>
                <c:pt idx="247">
                  <c:v>11.5634</c:v>
                </c:pt>
                <c:pt idx="248">
                  <c:v>11.4153</c:v>
                </c:pt>
                <c:pt idx="249">
                  <c:v>11.538399999999999</c:v>
                </c:pt>
                <c:pt idx="250">
                  <c:v>11.548</c:v>
                </c:pt>
                <c:pt idx="251">
                  <c:v>11.5</c:v>
                </c:pt>
                <c:pt idx="252">
                  <c:v>11.269</c:v>
                </c:pt>
                <c:pt idx="253">
                  <c:v>11.204499999999999</c:v>
                </c:pt>
                <c:pt idx="254">
                  <c:v>11.253399999999999</c:v>
                </c:pt>
                <c:pt idx="255">
                  <c:v>11.2417</c:v>
                </c:pt>
                <c:pt idx="256">
                  <c:v>11.0677</c:v>
                </c:pt>
                <c:pt idx="257">
                  <c:v>11.1235</c:v>
                </c:pt>
                <c:pt idx="258">
                  <c:v>11.1487</c:v>
                </c:pt>
                <c:pt idx="259">
                  <c:v>11.343999999999999</c:v>
                </c:pt>
                <c:pt idx="260">
                  <c:v>11.32</c:v>
                </c:pt>
                <c:pt idx="261">
                  <c:v>11.232100000000001</c:v>
                </c:pt>
                <c:pt idx="262">
                  <c:v>11.3393</c:v>
                </c:pt>
                <c:pt idx="263">
                  <c:v>11.5025</c:v>
                </c:pt>
                <c:pt idx="264">
                  <c:v>11.603999999999999</c:v>
                </c:pt>
                <c:pt idx="265">
                  <c:v>11.697699999999999</c:v>
                </c:pt>
                <c:pt idx="266">
                  <c:v>11.8186</c:v>
                </c:pt>
                <c:pt idx="267">
                  <c:v>11.8309</c:v>
                </c:pt>
                <c:pt idx="268">
                  <c:v>11.9574</c:v>
                </c:pt>
                <c:pt idx="269">
                  <c:v>11.8653</c:v>
                </c:pt>
                <c:pt idx="270">
                  <c:v>11.902799999999999</c:v>
                </c:pt>
                <c:pt idx="271">
                  <c:v>11.9817</c:v>
                </c:pt>
                <c:pt idx="272">
                  <c:v>11.9428</c:v>
                </c:pt>
                <c:pt idx="273">
                  <c:v>11.963900000000001</c:v>
                </c:pt>
                <c:pt idx="274">
                  <c:v>11.9444</c:v>
                </c:pt>
                <c:pt idx="275">
                  <c:v>12.082599999999999</c:v>
                </c:pt>
                <c:pt idx="276">
                  <c:v>12.0731</c:v>
                </c:pt>
                <c:pt idx="277">
                  <c:v>12.0884</c:v>
                </c:pt>
                <c:pt idx="278">
                  <c:v>12.318899999999999</c:v>
                </c:pt>
                <c:pt idx="279">
                  <c:v>12.291700000000001</c:v>
                </c:pt>
                <c:pt idx="280">
                  <c:v>12.4305</c:v>
                </c:pt>
                <c:pt idx="281">
                  <c:v>12.575799999999999</c:v>
                </c:pt>
                <c:pt idx="282">
                  <c:v>12.3568</c:v>
                </c:pt>
                <c:pt idx="283">
                  <c:v>12.5107</c:v>
                </c:pt>
                <c:pt idx="284">
                  <c:v>12.6592</c:v>
                </c:pt>
                <c:pt idx="285">
                  <c:v>12.638199999999999</c:v>
                </c:pt>
                <c:pt idx="286">
                  <c:v>12.7576</c:v>
                </c:pt>
                <c:pt idx="287">
                  <c:v>12.6973</c:v>
                </c:pt>
                <c:pt idx="288">
                  <c:v>12.7837</c:v>
                </c:pt>
                <c:pt idx="289">
                  <c:v>12.824299999999999</c:v>
                </c:pt>
                <c:pt idx="290">
                  <c:v>12.5952</c:v>
                </c:pt>
                <c:pt idx="291">
                  <c:v>12.4625</c:v>
                </c:pt>
                <c:pt idx="292">
                  <c:v>12.527200000000001</c:v>
                </c:pt>
                <c:pt idx="293">
                  <c:v>12.325699999999999</c:v>
                </c:pt>
                <c:pt idx="294">
                  <c:v>12.458399999999999</c:v>
                </c:pt>
                <c:pt idx="295">
                  <c:v>12.337999999999999</c:v>
                </c:pt>
                <c:pt idx="296">
                  <c:v>12.198600000000001</c:v>
                </c:pt>
                <c:pt idx="297">
                  <c:v>12.1914</c:v>
                </c:pt>
                <c:pt idx="298">
                  <c:v>12.059699999999999</c:v>
                </c:pt>
                <c:pt idx="299">
                  <c:v>12.0753</c:v>
                </c:pt>
                <c:pt idx="300">
                  <c:v>12.3842</c:v>
                </c:pt>
                <c:pt idx="301">
                  <c:v>12.468400000000001</c:v>
                </c:pt>
                <c:pt idx="302">
                  <c:v>12.305999999999999</c:v>
                </c:pt>
                <c:pt idx="303">
                  <c:v>12.3002</c:v>
                </c:pt>
                <c:pt idx="304">
                  <c:v>12.137600000000001</c:v>
                </c:pt>
                <c:pt idx="305">
                  <c:v>12.0578</c:v>
                </c:pt>
                <c:pt idx="306">
                  <c:v>12.2371</c:v>
                </c:pt>
                <c:pt idx="307">
                  <c:v>12.063800000000001</c:v>
                </c:pt>
                <c:pt idx="308">
                  <c:v>11.9815</c:v>
                </c:pt>
                <c:pt idx="309">
                  <c:v>11.8644</c:v>
                </c:pt>
                <c:pt idx="310">
                  <c:v>12.152799999999999</c:v>
                </c:pt>
                <c:pt idx="311">
                  <c:v>12.2143</c:v>
                </c:pt>
                <c:pt idx="312">
                  <c:v>12.303000000000001</c:v>
                </c:pt>
                <c:pt idx="313">
                  <c:v>12.457000000000001</c:v>
                </c:pt>
                <c:pt idx="314">
                  <c:v>12.4209</c:v>
                </c:pt>
                <c:pt idx="315">
                  <c:v>12.3437</c:v>
                </c:pt>
                <c:pt idx="316">
                  <c:v>12.3582</c:v>
                </c:pt>
                <c:pt idx="317">
                  <c:v>12.4116</c:v>
                </c:pt>
                <c:pt idx="318">
                  <c:v>12.332100000000001</c:v>
                </c:pt>
                <c:pt idx="319">
                  <c:v>12.066599999999999</c:v>
                </c:pt>
                <c:pt idx="320">
                  <c:v>11.939299999999999</c:v>
                </c:pt>
                <c:pt idx="321">
                  <c:v>11.879</c:v>
                </c:pt>
                <c:pt idx="322">
                  <c:v>11.8742</c:v>
                </c:pt>
                <c:pt idx="323">
                  <c:v>12.027900000000001</c:v>
                </c:pt>
                <c:pt idx="324">
                  <c:v>12.126799999999999</c:v>
                </c:pt>
                <c:pt idx="325">
                  <c:v>11.8828</c:v>
                </c:pt>
                <c:pt idx="326">
                  <c:v>11.924899999999999</c:v>
                </c:pt>
                <c:pt idx="327">
                  <c:v>11.827</c:v>
                </c:pt>
                <c:pt idx="328">
                  <c:v>11.6881</c:v>
                </c:pt>
                <c:pt idx="329">
                  <c:v>11.69</c:v>
                </c:pt>
                <c:pt idx="330">
                  <c:v>11.51</c:v>
                </c:pt>
                <c:pt idx="331">
                  <c:v>11.4049</c:v>
                </c:pt>
                <c:pt idx="332">
                  <c:v>11.186199999999999</c:v>
                </c:pt>
                <c:pt idx="333">
                  <c:v>11.257999999999999</c:v>
                </c:pt>
                <c:pt idx="334">
                  <c:v>10.983000000000001</c:v>
                </c:pt>
                <c:pt idx="335">
                  <c:v>11.1877</c:v>
                </c:pt>
                <c:pt idx="336">
                  <c:v>11.6031</c:v>
                </c:pt>
                <c:pt idx="337">
                  <c:v>11.6838</c:v>
                </c:pt>
                <c:pt idx="338">
                  <c:v>11.891</c:v>
                </c:pt>
                <c:pt idx="339">
                  <c:v>11.7105</c:v>
                </c:pt>
                <c:pt idx="340">
                  <c:v>11.438599999999999</c:v>
                </c:pt>
                <c:pt idx="341">
                  <c:v>11.3918</c:v>
                </c:pt>
                <c:pt idx="342">
                  <c:v>11.600300000000001</c:v>
                </c:pt>
                <c:pt idx="343">
                  <c:v>11.620200000000001</c:v>
                </c:pt>
                <c:pt idx="344">
                  <c:v>11.3848</c:v>
                </c:pt>
                <c:pt idx="345">
                  <c:v>11.244400000000001</c:v>
                </c:pt>
                <c:pt idx="346">
                  <c:v>11.062200000000001</c:v>
                </c:pt>
                <c:pt idx="347">
                  <c:v>10.920400000000001</c:v>
                </c:pt>
                <c:pt idx="348">
                  <c:v>11.072900000000001</c:v>
                </c:pt>
                <c:pt idx="349">
                  <c:v>11.2256</c:v>
                </c:pt>
                <c:pt idx="350">
                  <c:v>11.0589</c:v>
                </c:pt>
                <c:pt idx="351">
                  <c:v>11.157</c:v>
                </c:pt>
                <c:pt idx="352">
                  <c:v>10.9872</c:v>
                </c:pt>
                <c:pt idx="353">
                  <c:v>10.790800000000001</c:v>
                </c:pt>
                <c:pt idx="354">
                  <c:v>10.459099999999999</c:v>
                </c:pt>
                <c:pt idx="355">
                  <c:v>10.417400000000001</c:v>
                </c:pt>
                <c:pt idx="356">
                  <c:v>10.6828</c:v>
                </c:pt>
                <c:pt idx="357">
                  <c:v>10.64</c:v>
                </c:pt>
                <c:pt idx="358">
                  <c:v>10.4564</c:v>
                </c:pt>
                <c:pt idx="359">
                  <c:v>10.1823</c:v>
                </c:pt>
                <c:pt idx="360">
                  <c:v>10.3405</c:v>
                </c:pt>
                <c:pt idx="361">
                  <c:v>10.8354</c:v>
                </c:pt>
                <c:pt idx="362">
                  <c:v>10.9152</c:v>
                </c:pt>
                <c:pt idx="363">
                  <c:v>11.1069</c:v>
                </c:pt>
                <c:pt idx="364">
                  <c:v>11.087</c:v>
                </c:pt>
                <c:pt idx="365">
                  <c:v>11.2089</c:v>
                </c:pt>
                <c:pt idx="366">
                  <c:v>11.154</c:v>
                </c:pt>
                <c:pt idx="367">
                  <c:v>11.321899999999999</c:v>
                </c:pt>
                <c:pt idx="368">
                  <c:v>11.325699999999999</c:v>
                </c:pt>
                <c:pt idx="369">
                  <c:v>11.348599999999999</c:v>
                </c:pt>
                <c:pt idx="370">
                  <c:v>11.525700000000001</c:v>
                </c:pt>
                <c:pt idx="371">
                  <c:v>11.389699999999999</c:v>
                </c:pt>
                <c:pt idx="372">
                  <c:v>11.127599999999999</c:v>
                </c:pt>
                <c:pt idx="373">
                  <c:v>11.119300000000001</c:v>
                </c:pt>
                <c:pt idx="374">
                  <c:v>10.9049</c:v>
                </c:pt>
                <c:pt idx="375">
                  <c:v>10.8346</c:v>
                </c:pt>
                <c:pt idx="376">
                  <c:v>10.7035</c:v>
                </c:pt>
                <c:pt idx="377">
                  <c:v>10.504300000000001</c:v>
                </c:pt>
                <c:pt idx="378">
                  <c:v>10.454499999999999</c:v>
                </c:pt>
                <c:pt idx="379">
                  <c:v>10.5777</c:v>
                </c:pt>
                <c:pt idx="380">
                  <c:v>10.4422</c:v>
                </c:pt>
                <c:pt idx="381">
                  <c:v>10.4072</c:v>
                </c:pt>
                <c:pt idx="382">
                  <c:v>10.4826</c:v>
                </c:pt>
                <c:pt idx="383">
                  <c:v>10.4024</c:v>
                </c:pt>
                <c:pt idx="384">
                  <c:v>10.2197</c:v>
                </c:pt>
                <c:pt idx="385">
                  <c:v>10.110300000000001</c:v>
                </c:pt>
                <c:pt idx="386">
                  <c:v>10.1707</c:v>
                </c:pt>
                <c:pt idx="387">
                  <c:v>9.9495000000000005</c:v>
                </c:pt>
                <c:pt idx="388">
                  <c:v>9.9029000000000007</c:v>
                </c:pt>
                <c:pt idx="389">
                  <c:v>10.1595</c:v>
                </c:pt>
                <c:pt idx="390">
                  <c:v>9.8985000000000003</c:v>
                </c:pt>
                <c:pt idx="391">
                  <c:v>10.058</c:v>
                </c:pt>
                <c:pt idx="392">
                  <c:v>10.3104</c:v>
                </c:pt>
                <c:pt idx="393">
                  <c:v>9.8972999999999995</c:v>
                </c:pt>
                <c:pt idx="394">
                  <c:v>9.8150999999999993</c:v>
                </c:pt>
                <c:pt idx="395">
                  <c:v>9.3765000000000001</c:v>
                </c:pt>
                <c:pt idx="396">
                  <c:v>9.4452999999999996</c:v>
                </c:pt>
                <c:pt idx="397">
                  <c:v>9.3672000000000004</c:v>
                </c:pt>
                <c:pt idx="398">
                  <c:v>9.3216999999999999</c:v>
                </c:pt>
                <c:pt idx="399">
                  <c:v>9.6814</c:v>
                </c:pt>
                <c:pt idx="400">
                  <c:v>9.6405999999999992</c:v>
                </c:pt>
                <c:pt idx="401">
                  <c:v>9.891</c:v>
                </c:pt>
                <c:pt idx="402">
                  <c:v>9.6571999999999996</c:v>
                </c:pt>
                <c:pt idx="403">
                  <c:v>9.6471999999999998</c:v>
                </c:pt>
                <c:pt idx="404">
                  <c:v>9.6417999999999999</c:v>
                </c:pt>
                <c:pt idx="405">
                  <c:v>9.7711000000000006</c:v>
                </c:pt>
                <c:pt idx="406">
                  <c:v>9.6263000000000005</c:v>
                </c:pt>
                <c:pt idx="407">
                  <c:v>9.6890999999999998</c:v>
                </c:pt>
                <c:pt idx="408">
                  <c:v>9.8958999999999993</c:v>
                </c:pt>
                <c:pt idx="409">
                  <c:v>10.1448</c:v>
                </c:pt>
                <c:pt idx="410">
                  <c:v>10.184799999999999</c:v>
                </c:pt>
                <c:pt idx="411">
                  <c:v>10.129300000000001</c:v>
                </c:pt>
                <c:pt idx="412">
                  <c:v>10.341200000000001</c:v>
                </c:pt>
                <c:pt idx="413">
                  <c:v>10.1517</c:v>
                </c:pt>
                <c:pt idx="414">
                  <c:v>10.2029</c:v>
                </c:pt>
                <c:pt idx="415">
                  <c:v>10.1556</c:v>
                </c:pt>
                <c:pt idx="416">
                  <c:v>9.9461999999999993</c:v>
                </c:pt>
                <c:pt idx="417">
                  <c:v>9.6616999999999997</c:v>
                </c:pt>
                <c:pt idx="418">
                  <c:v>9.2552000000000003</c:v>
                </c:pt>
                <c:pt idx="419">
                  <c:v>9.2306000000000008</c:v>
                </c:pt>
                <c:pt idx="420">
                  <c:v>9.3817000000000004</c:v>
                </c:pt>
                <c:pt idx="421">
                  <c:v>9.0972000000000008</c:v>
                </c:pt>
                <c:pt idx="422">
                  <c:v>9.0656999999999996</c:v>
                </c:pt>
                <c:pt idx="423">
                  <c:v>9.2258999999999993</c:v>
                </c:pt>
                <c:pt idx="424">
                  <c:v>9.1907999999999994</c:v>
                </c:pt>
                <c:pt idx="425">
                  <c:v>9.2432999999999996</c:v>
                </c:pt>
                <c:pt idx="426">
                  <c:v>9.4614999999999991</c:v>
                </c:pt>
                <c:pt idx="427">
                  <c:v>9.4422999999999995</c:v>
                </c:pt>
                <c:pt idx="428">
                  <c:v>9.2255000000000003</c:v>
                </c:pt>
                <c:pt idx="429">
                  <c:v>9.1647999999999996</c:v>
                </c:pt>
                <c:pt idx="430">
                  <c:v>9.0551999999999992</c:v>
                </c:pt>
                <c:pt idx="431">
                  <c:v>8.9925999999999995</c:v>
                </c:pt>
                <c:pt idx="432">
                  <c:v>9.0776000000000003</c:v>
                </c:pt>
                <c:pt idx="433">
                  <c:v>9.0800999999999998</c:v>
                </c:pt>
                <c:pt idx="434">
                  <c:v>9.2134</c:v>
                </c:pt>
                <c:pt idx="435">
                  <c:v>9.2040000000000006</c:v>
                </c:pt>
                <c:pt idx="436">
                  <c:v>9.0515000000000008</c:v>
                </c:pt>
                <c:pt idx="437">
                  <c:v>9.0077999999999996</c:v>
                </c:pt>
                <c:pt idx="438">
                  <c:v>9.0085999999999995</c:v>
                </c:pt>
                <c:pt idx="439">
                  <c:v>9.0425000000000004</c:v>
                </c:pt>
                <c:pt idx="440">
                  <c:v>9.1338000000000008</c:v>
                </c:pt>
                <c:pt idx="441">
                  <c:v>9.1654999999999998</c:v>
                </c:pt>
                <c:pt idx="442">
                  <c:v>9.3325999999999993</c:v>
                </c:pt>
                <c:pt idx="443">
                  <c:v>9.5108999999999995</c:v>
                </c:pt>
                <c:pt idx="444">
                  <c:v>9.6064000000000007</c:v>
                </c:pt>
                <c:pt idx="445">
                  <c:v>9.5016999999999996</c:v>
                </c:pt>
                <c:pt idx="446">
                  <c:v>9.4407999999999994</c:v>
                </c:pt>
                <c:pt idx="447">
                  <c:v>9.2937999999999992</c:v>
                </c:pt>
                <c:pt idx="448">
                  <c:v>9.5708000000000002</c:v>
                </c:pt>
                <c:pt idx="449">
                  <c:v>9.6597000000000008</c:v>
                </c:pt>
                <c:pt idx="450">
                  <c:v>9.7256</c:v>
                </c:pt>
                <c:pt idx="451">
                  <c:v>9.7390000000000008</c:v>
                </c:pt>
                <c:pt idx="452">
                  <c:v>9.6350999999999996</c:v>
                </c:pt>
                <c:pt idx="453">
                  <c:v>9.7852999999999994</c:v>
                </c:pt>
                <c:pt idx="454">
                  <c:v>9.8977000000000004</c:v>
                </c:pt>
                <c:pt idx="455">
                  <c:v>9.8501999999999992</c:v>
                </c:pt>
                <c:pt idx="456">
                  <c:v>9.7506000000000004</c:v>
                </c:pt>
                <c:pt idx="457">
                  <c:v>9.5876999999999999</c:v>
                </c:pt>
                <c:pt idx="458">
                  <c:v>9.7959999999999994</c:v>
                </c:pt>
                <c:pt idx="459">
                  <c:v>9.81</c:v>
                </c:pt>
                <c:pt idx="460">
                  <c:v>9.9669000000000008</c:v>
                </c:pt>
                <c:pt idx="461">
                  <c:v>10.007300000000001</c:v>
                </c:pt>
                <c:pt idx="462">
                  <c:v>10.014900000000001</c:v>
                </c:pt>
                <c:pt idx="463">
                  <c:v>9.9619999999999997</c:v>
                </c:pt>
                <c:pt idx="464">
                  <c:v>9.9661000000000008</c:v>
                </c:pt>
                <c:pt idx="465">
                  <c:v>9.7586999999999993</c:v>
                </c:pt>
                <c:pt idx="466">
                  <c:v>9.5532000000000004</c:v>
                </c:pt>
                <c:pt idx="467">
                  <c:v>9.5265000000000004</c:v>
                </c:pt>
                <c:pt idx="468">
                  <c:v>9.4946000000000002</c:v>
                </c:pt>
                <c:pt idx="469">
                  <c:v>9.6734000000000009</c:v>
                </c:pt>
                <c:pt idx="470">
                  <c:v>9.4196000000000009</c:v>
                </c:pt>
                <c:pt idx="471">
                  <c:v>9.2879000000000005</c:v>
                </c:pt>
                <c:pt idx="472">
                  <c:v>9.2395999999999994</c:v>
                </c:pt>
                <c:pt idx="473">
                  <c:v>9.1890000000000001</c:v>
                </c:pt>
                <c:pt idx="474">
                  <c:v>9.0504999999999995</c:v>
                </c:pt>
                <c:pt idx="475">
                  <c:v>8.9863999999999997</c:v>
                </c:pt>
                <c:pt idx="476">
                  <c:v>8.8880999999999997</c:v>
                </c:pt>
                <c:pt idx="477">
                  <c:v>8.9190000000000005</c:v>
                </c:pt>
                <c:pt idx="478">
                  <c:v>8.9520999999999997</c:v>
                </c:pt>
                <c:pt idx="479">
                  <c:v>9.1913</c:v>
                </c:pt>
                <c:pt idx="480">
                  <c:v>8.8527000000000005</c:v>
                </c:pt>
                <c:pt idx="481">
                  <c:v>8.8322000000000003</c:v>
                </c:pt>
                <c:pt idx="482">
                  <c:v>8.7392000000000003</c:v>
                </c:pt>
                <c:pt idx="483">
                  <c:v>8.6646999999999998</c:v>
                </c:pt>
                <c:pt idx="484">
                  <c:v>8.6837999999999997</c:v>
                </c:pt>
                <c:pt idx="485">
                  <c:v>8.6410999999999998</c:v>
                </c:pt>
                <c:pt idx="486">
                  <c:v>8.5103000000000009</c:v>
                </c:pt>
                <c:pt idx="487">
                  <c:v>8.4163999999999994</c:v>
                </c:pt>
                <c:pt idx="488">
                  <c:v>8.2825000000000006</c:v>
                </c:pt>
                <c:pt idx="489">
                  <c:v>8.2193000000000005</c:v>
                </c:pt>
                <c:pt idx="490">
                  <c:v>8.2680000000000007</c:v>
                </c:pt>
                <c:pt idx="491">
                  <c:v>8.3472000000000008</c:v>
                </c:pt>
                <c:pt idx="492">
                  <c:v>8.1649999999999991</c:v>
                </c:pt>
                <c:pt idx="493">
                  <c:v>8.0444999999999993</c:v>
                </c:pt>
                <c:pt idx="494">
                  <c:v>8.2025000000000006</c:v>
                </c:pt>
                <c:pt idx="495">
                  <c:v>8.4802</c:v>
                </c:pt>
                <c:pt idx="496">
                  <c:v>8.468</c:v>
                </c:pt>
                <c:pt idx="497">
                  <c:v>8.4506999999999994</c:v>
                </c:pt>
                <c:pt idx="498">
                  <c:v>8.1303000000000001</c:v>
                </c:pt>
                <c:pt idx="499">
                  <c:v>7.8940000000000001</c:v>
                </c:pt>
                <c:pt idx="500">
                  <c:v>7.8701999999999996</c:v>
                </c:pt>
                <c:pt idx="501">
                  <c:v>7.9817</c:v>
                </c:pt>
                <c:pt idx="502">
                  <c:v>7.8391999999999999</c:v>
                </c:pt>
                <c:pt idx="503">
                  <c:v>8.0310000000000006</c:v>
                </c:pt>
                <c:pt idx="504">
                  <c:v>8.1044</c:v>
                </c:pt>
                <c:pt idx="505">
                  <c:v>8.0311000000000003</c:v>
                </c:pt>
                <c:pt idx="506">
                  <c:v>8.0211000000000006</c:v>
                </c:pt>
                <c:pt idx="507">
                  <c:v>8.1395</c:v>
                </c:pt>
                <c:pt idx="508">
                  <c:v>8.0731000000000002</c:v>
                </c:pt>
                <c:pt idx="509">
                  <c:v>8.2670999999999992</c:v>
                </c:pt>
                <c:pt idx="510">
                  <c:v>8.2010000000000005</c:v>
                </c:pt>
                <c:pt idx="511">
                  <c:v>8.1402999999999999</c:v>
                </c:pt>
                <c:pt idx="512">
                  <c:v>8.2194000000000003</c:v>
                </c:pt>
                <c:pt idx="513">
                  <c:v>8.1641999999999992</c:v>
                </c:pt>
                <c:pt idx="514">
                  <c:v>8.2042000000000002</c:v>
                </c:pt>
                <c:pt idx="515">
                  <c:v>8.1128</c:v>
                </c:pt>
                <c:pt idx="516">
                  <c:v>8.0244999999999997</c:v>
                </c:pt>
                <c:pt idx="517">
                  <c:v>8.2078000000000007</c:v>
                </c:pt>
                <c:pt idx="518">
                  <c:v>8.2987000000000002</c:v>
                </c:pt>
                <c:pt idx="519">
                  <c:v>8.3346</c:v>
                </c:pt>
                <c:pt idx="520">
                  <c:v>7.9790999999999999</c:v>
                </c:pt>
                <c:pt idx="521">
                  <c:v>8.4221000000000004</c:v>
                </c:pt>
                <c:pt idx="522">
                  <c:v>8.7188999999999997</c:v>
                </c:pt>
                <c:pt idx="523">
                  <c:v>8.6538000000000004</c:v>
                </c:pt>
                <c:pt idx="524">
                  <c:v>8.8795000000000002</c:v>
                </c:pt>
                <c:pt idx="525">
                  <c:v>8.7639999999999993</c:v>
                </c:pt>
                <c:pt idx="526">
                  <c:v>8.7323000000000004</c:v>
                </c:pt>
                <c:pt idx="527">
                  <c:v>8.7156000000000002</c:v>
                </c:pt>
                <c:pt idx="528">
                  <c:v>8.6320999999999994</c:v>
                </c:pt>
                <c:pt idx="529">
                  <c:v>8.7454999999999998</c:v>
                </c:pt>
                <c:pt idx="530">
                  <c:v>8.8684999999999992</c:v>
                </c:pt>
                <c:pt idx="531">
                  <c:v>8.8146000000000004</c:v>
                </c:pt>
                <c:pt idx="532">
                  <c:v>8.6910000000000007</c:v>
                </c:pt>
                <c:pt idx="533">
                  <c:v>8.6888000000000005</c:v>
                </c:pt>
                <c:pt idx="534">
                  <c:v>8.9739000000000004</c:v>
                </c:pt>
                <c:pt idx="535">
                  <c:v>9.0568000000000008</c:v>
                </c:pt>
                <c:pt idx="536">
                  <c:v>9.0434000000000001</c:v>
                </c:pt>
                <c:pt idx="537">
                  <c:v>8.9461999999999993</c:v>
                </c:pt>
                <c:pt idx="538">
                  <c:v>8.7849000000000004</c:v>
                </c:pt>
                <c:pt idx="539">
                  <c:v>8.7393000000000001</c:v>
                </c:pt>
                <c:pt idx="540">
                  <c:v>8.8391000000000002</c:v>
                </c:pt>
                <c:pt idx="541">
                  <c:v>8.8404000000000007</c:v>
                </c:pt>
                <c:pt idx="542">
                  <c:v>8.9050999999999991</c:v>
                </c:pt>
                <c:pt idx="543">
                  <c:v>8.9974000000000007</c:v>
                </c:pt>
                <c:pt idx="544">
                  <c:v>8.9596</c:v>
                </c:pt>
                <c:pt idx="545">
                  <c:v>8.7001000000000008</c:v>
                </c:pt>
                <c:pt idx="546">
                  <c:v>8.6224000000000007</c:v>
                </c:pt>
                <c:pt idx="547">
                  <c:v>8.5279000000000007</c:v>
                </c:pt>
                <c:pt idx="548">
                  <c:v>8.5320999999999998</c:v>
                </c:pt>
                <c:pt idx="549">
                  <c:v>8.6222999999999992</c:v>
                </c:pt>
                <c:pt idx="550">
                  <c:v>8.5154999999999994</c:v>
                </c:pt>
                <c:pt idx="551">
                  <c:v>8.5007000000000001</c:v>
                </c:pt>
                <c:pt idx="552">
                  <c:v>8.4213000000000005</c:v>
                </c:pt>
                <c:pt idx="553">
                  <c:v>8.3508999999999993</c:v>
                </c:pt>
                <c:pt idx="554">
                  <c:v>8.5126000000000008</c:v>
                </c:pt>
                <c:pt idx="555">
                  <c:v>8.5152000000000001</c:v>
                </c:pt>
                <c:pt idx="556">
                  <c:v>8.5185999999999993</c:v>
                </c:pt>
                <c:pt idx="557">
                  <c:v>8.5983000000000001</c:v>
                </c:pt>
                <c:pt idx="558">
                  <c:v>8.5218000000000007</c:v>
                </c:pt>
                <c:pt idx="559">
                  <c:v>8.6343999999999994</c:v>
                </c:pt>
                <c:pt idx="560">
                  <c:v>8.74</c:v>
                </c:pt>
                <c:pt idx="561">
                  <c:v>8.7941000000000003</c:v>
                </c:pt>
                <c:pt idx="562">
                  <c:v>8.9098000000000006</c:v>
                </c:pt>
                <c:pt idx="563">
                  <c:v>8.9974000000000007</c:v>
                </c:pt>
                <c:pt idx="564">
                  <c:v>9.0416000000000007</c:v>
                </c:pt>
                <c:pt idx="565">
                  <c:v>9.0997000000000003</c:v>
                </c:pt>
                <c:pt idx="566">
                  <c:v>9.0875000000000004</c:v>
                </c:pt>
                <c:pt idx="567">
                  <c:v>9.0312999999999999</c:v>
                </c:pt>
                <c:pt idx="568">
                  <c:v>9.4063999999999997</c:v>
                </c:pt>
                <c:pt idx="569">
                  <c:v>9.4693000000000005</c:v>
                </c:pt>
                <c:pt idx="570">
                  <c:v>9.6082999999999998</c:v>
                </c:pt>
                <c:pt idx="571">
                  <c:v>9.8285</c:v>
                </c:pt>
                <c:pt idx="572">
                  <c:v>9.7156000000000002</c:v>
                </c:pt>
                <c:pt idx="573">
                  <c:v>9.5960000000000001</c:v>
                </c:pt>
                <c:pt idx="574">
                  <c:v>9.7553999999999998</c:v>
                </c:pt>
                <c:pt idx="575">
                  <c:v>9.6648999999999994</c:v>
                </c:pt>
                <c:pt idx="576">
                  <c:v>9.6506000000000007</c:v>
                </c:pt>
                <c:pt idx="577">
                  <c:v>9.5319000000000003</c:v>
                </c:pt>
                <c:pt idx="578">
                  <c:v>9.6039999999999992</c:v>
                </c:pt>
                <c:pt idx="579">
                  <c:v>9.6882000000000001</c:v>
                </c:pt>
                <c:pt idx="580">
                  <c:v>9.6951999999999998</c:v>
                </c:pt>
                <c:pt idx="581">
                  <c:v>9.5913000000000004</c:v>
                </c:pt>
                <c:pt idx="582">
                  <c:v>9.4929000000000006</c:v>
                </c:pt>
                <c:pt idx="583">
                  <c:v>9.3346</c:v>
                </c:pt>
                <c:pt idx="584">
                  <c:v>9.2970000000000006</c:v>
                </c:pt>
                <c:pt idx="585">
                  <c:v>9.4281000000000006</c:v>
                </c:pt>
                <c:pt idx="586">
                  <c:v>9.2815999999999992</c:v>
                </c:pt>
                <c:pt idx="587">
                  <c:v>9.2608999999999995</c:v>
                </c:pt>
                <c:pt idx="588">
                  <c:v>9.3483999999999998</c:v>
                </c:pt>
                <c:pt idx="589">
                  <c:v>9.4979999999999993</c:v>
                </c:pt>
                <c:pt idx="590">
                  <c:v>9.5184999999999995</c:v>
                </c:pt>
                <c:pt idx="591">
                  <c:v>9.4427000000000003</c:v>
                </c:pt>
                <c:pt idx="592">
                  <c:v>9.4971999999999994</c:v>
                </c:pt>
                <c:pt idx="593">
                  <c:v>9.4086999999999996</c:v>
                </c:pt>
                <c:pt idx="594">
                  <c:v>9.3116000000000003</c:v>
                </c:pt>
                <c:pt idx="595">
                  <c:v>9.3560999999999996</c:v>
                </c:pt>
                <c:pt idx="596">
                  <c:v>9.4597999999999995</c:v>
                </c:pt>
                <c:pt idx="597">
                  <c:v>9.4702999999999999</c:v>
                </c:pt>
                <c:pt idx="598">
                  <c:v>9.6621000000000006</c:v>
                </c:pt>
                <c:pt idx="599">
                  <c:v>9.7276000000000007</c:v>
                </c:pt>
                <c:pt idx="600">
                  <c:v>9.7056000000000004</c:v>
                </c:pt>
                <c:pt idx="601">
                  <c:v>9.7662999999999993</c:v>
                </c:pt>
                <c:pt idx="602">
                  <c:v>9.7744999999999997</c:v>
                </c:pt>
                <c:pt idx="603">
                  <c:v>9.9147999999999996</c:v>
                </c:pt>
                <c:pt idx="604">
                  <c:v>9.9183000000000003</c:v>
                </c:pt>
                <c:pt idx="605">
                  <c:v>9.8642000000000003</c:v>
                </c:pt>
                <c:pt idx="606">
                  <c:v>9.8435000000000006</c:v>
                </c:pt>
                <c:pt idx="607">
                  <c:v>9.9513999999999996</c:v>
                </c:pt>
                <c:pt idx="608">
                  <c:v>10.0318</c:v>
                </c:pt>
                <c:pt idx="609">
                  <c:v>10.1196</c:v>
                </c:pt>
                <c:pt idx="610">
                  <c:v>10.0877</c:v>
                </c:pt>
                <c:pt idx="611">
                  <c:v>10.1068</c:v>
                </c:pt>
                <c:pt idx="612">
                  <c:v>10.0425</c:v>
                </c:pt>
                <c:pt idx="613">
                  <c:v>9.9716000000000005</c:v>
                </c:pt>
                <c:pt idx="614">
                  <c:v>10.0875</c:v>
                </c:pt>
                <c:pt idx="615">
                  <c:v>10.071</c:v>
                </c:pt>
                <c:pt idx="616">
                  <c:v>10.078799999999999</c:v>
                </c:pt>
                <c:pt idx="617">
                  <c:v>10.157299999999999</c:v>
                </c:pt>
                <c:pt idx="618">
                  <c:v>10.1396</c:v>
                </c:pt>
                <c:pt idx="619">
                  <c:v>10.109</c:v>
                </c:pt>
                <c:pt idx="620">
                  <c:v>10.084899999999999</c:v>
                </c:pt>
                <c:pt idx="621">
                  <c:v>10.067</c:v>
                </c:pt>
                <c:pt idx="622">
                  <c:v>9.9339999999999993</c:v>
                </c:pt>
                <c:pt idx="623">
                  <c:v>9.9504999999999999</c:v>
                </c:pt>
                <c:pt idx="624">
                  <c:v>10.081300000000001</c:v>
                </c:pt>
                <c:pt idx="625">
                  <c:v>10.132099999999999</c:v>
                </c:pt>
                <c:pt idx="626">
                  <c:v>10.0755</c:v>
                </c:pt>
                <c:pt idx="627">
                  <c:v>9.9832000000000001</c:v>
                </c:pt>
                <c:pt idx="628">
                  <c:v>10.0029</c:v>
                </c:pt>
                <c:pt idx="629">
                  <c:v>10.1656</c:v>
                </c:pt>
                <c:pt idx="630">
                  <c:v>10.232900000000001</c:v>
                </c:pt>
                <c:pt idx="631">
                  <c:v>10.1782</c:v>
                </c:pt>
                <c:pt idx="632">
                  <c:v>10.255000000000001</c:v>
                </c:pt>
                <c:pt idx="633">
                  <c:v>10.207100000000001</c:v>
                </c:pt>
                <c:pt idx="634">
                  <c:v>10.171200000000001</c:v>
                </c:pt>
                <c:pt idx="635">
                  <c:v>10.275399999999999</c:v>
                </c:pt>
                <c:pt idx="636">
                  <c:v>10.3324</c:v>
                </c:pt>
                <c:pt idx="637">
                  <c:v>10.4079</c:v>
                </c:pt>
                <c:pt idx="638">
                  <c:v>10.5512</c:v>
                </c:pt>
                <c:pt idx="639">
                  <c:v>10.5207</c:v>
                </c:pt>
                <c:pt idx="640">
                  <c:v>10.551399999999999</c:v>
                </c:pt>
                <c:pt idx="641">
                  <c:v>10.432499999999999</c:v>
                </c:pt>
                <c:pt idx="642">
                  <c:v>10.356299999999999</c:v>
                </c:pt>
                <c:pt idx="643">
                  <c:v>10.6839</c:v>
                </c:pt>
                <c:pt idx="644">
                  <c:v>10.8827</c:v>
                </c:pt>
                <c:pt idx="645">
                  <c:v>10.888400000000001</c:v>
                </c:pt>
                <c:pt idx="646">
                  <c:v>10.748799999999999</c:v>
                </c:pt>
                <c:pt idx="647">
                  <c:v>10.9</c:v>
                </c:pt>
                <c:pt idx="648">
                  <c:v>10.957700000000001</c:v>
                </c:pt>
                <c:pt idx="649">
                  <c:v>10.9643</c:v>
                </c:pt>
                <c:pt idx="650">
                  <c:v>11.0387</c:v>
                </c:pt>
                <c:pt idx="651">
                  <c:v>10.8469</c:v>
                </c:pt>
                <c:pt idx="652">
                  <c:v>10.9147</c:v>
                </c:pt>
                <c:pt idx="653">
                  <c:v>10.9955</c:v>
                </c:pt>
                <c:pt idx="654">
                  <c:v>11.134499999999999</c:v>
                </c:pt>
                <c:pt idx="655">
                  <c:v>11.2189</c:v>
                </c:pt>
                <c:pt idx="656">
                  <c:v>11.3202</c:v>
                </c:pt>
                <c:pt idx="657">
                  <c:v>11.3637</c:v>
                </c:pt>
                <c:pt idx="658">
                  <c:v>11.3156</c:v>
                </c:pt>
                <c:pt idx="659">
                  <c:v>11.2363</c:v>
                </c:pt>
                <c:pt idx="660">
                  <c:v>11.041600000000001</c:v>
                </c:pt>
                <c:pt idx="661">
                  <c:v>10.8636</c:v>
                </c:pt>
                <c:pt idx="662">
                  <c:v>11.034599999999999</c:v>
                </c:pt>
                <c:pt idx="663">
                  <c:v>11.037699999999999</c:v>
                </c:pt>
                <c:pt idx="664">
                  <c:v>11.0097</c:v>
                </c:pt>
                <c:pt idx="665">
                  <c:v>11.149100000000001</c:v>
                </c:pt>
                <c:pt idx="666">
                  <c:v>11.1806</c:v>
                </c:pt>
                <c:pt idx="667">
                  <c:v>11.089499999999999</c:v>
                </c:pt>
                <c:pt idx="668">
                  <c:v>10.9832</c:v>
                </c:pt>
                <c:pt idx="669">
                  <c:v>10.998699999999999</c:v>
                </c:pt>
                <c:pt idx="670">
                  <c:v>10.985200000000001</c:v>
                </c:pt>
                <c:pt idx="671">
                  <c:v>11.148</c:v>
                </c:pt>
                <c:pt idx="672">
                  <c:v>11.3201</c:v>
                </c:pt>
                <c:pt idx="673">
                  <c:v>11.5265</c:v>
                </c:pt>
                <c:pt idx="674">
                  <c:v>11.4953</c:v>
                </c:pt>
                <c:pt idx="675">
                  <c:v>11.563599999999999</c:v>
                </c:pt>
                <c:pt idx="676">
                  <c:v>11.6127</c:v>
                </c:pt>
                <c:pt idx="677">
                  <c:v>11.585699999999999</c:v>
                </c:pt>
                <c:pt idx="678">
                  <c:v>11.337300000000001</c:v>
                </c:pt>
                <c:pt idx="679">
                  <c:v>11.2803</c:v>
                </c:pt>
                <c:pt idx="680">
                  <c:v>11.333399999999999</c:v>
                </c:pt>
                <c:pt idx="681">
                  <c:v>11.4053</c:v>
                </c:pt>
                <c:pt idx="682">
                  <c:v>11.3606</c:v>
                </c:pt>
                <c:pt idx="683">
                  <c:v>11.4087</c:v>
                </c:pt>
                <c:pt idx="684">
                  <c:v>11.488099999999999</c:v>
                </c:pt>
                <c:pt idx="685">
                  <c:v>11.535</c:v>
                </c:pt>
                <c:pt idx="686">
                  <c:v>11.509499999999999</c:v>
                </c:pt>
                <c:pt idx="687">
                  <c:v>11.142200000000001</c:v>
                </c:pt>
                <c:pt idx="688">
                  <c:v>11.192600000000001</c:v>
                </c:pt>
                <c:pt idx="689">
                  <c:v>11.2249</c:v>
                </c:pt>
                <c:pt idx="690">
                  <c:v>11.103899999999999</c:v>
                </c:pt>
                <c:pt idx="691">
                  <c:v>10.9635</c:v>
                </c:pt>
                <c:pt idx="692">
                  <c:v>11.009499999999999</c:v>
                </c:pt>
                <c:pt idx="693">
                  <c:v>10.8629</c:v>
                </c:pt>
                <c:pt idx="694">
                  <c:v>10.966100000000001</c:v>
                </c:pt>
                <c:pt idx="695">
                  <c:v>10.892200000000001</c:v>
                </c:pt>
                <c:pt idx="696">
                  <c:v>10.7547</c:v>
                </c:pt>
                <c:pt idx="697">
                  <c:v>10.6525</c:v>
                </c:pt>
                <c:pt idx="698">
                  <c:v>10.605</c:v>
                </c:pt>
                <c:pt idx="699">
                  <c:v>10.7553</c:v>
                </c:pt>
                <c:pt idx="700">
                  <c:v>10.7681</c:v>
                </c:pt>
                <c:pt idx="701">
                  <c:v>10.938700000000001</c:v>
                </c:pt>
                <c:pt idx="702">
                  <c:v>10.7105</c:v>
                </c:pt>
                <c:pt idx="703">
                  <c:v>10.694599999999999</c:v>
                </c:pt>
                <c:pt idx="704">
                  <c:v>10.816700000000001</c:v>
                </c:pt>
                <c:pt idx="705">
                  <c:v>10.981199999999999</c:v>
                </c:pt>
                <c:pt idx="706">
                  <c:v>10.9975</c:v>
                </c:pt>
                <c:pt idx="707">
                  <c:v>11.0265</c:v>
                </c:pt>
                <c:pt idx="708">
                  <c:v>11.0692</c:v>
                </c:pt>
                <c:pt idx="709">
                  <c:v>11.039300000000001</c:v>
                </c:pt>
                <c:pt idx="710">
                  <c:v>10.9399</c:v>
                </c:pt>
                <c:pt idx="711">
                  <c:v>10.873699999999999</c:v>
                </c:pt>
                <c:pt idx="712">
                  <c:v>10.862399999999999</c:v>
                </c:pt>
                <c:pt idx="713">
                  <c:v>10.9435</c:v>
                </c:pt>
                <c:pt idx="714">
                  <c:v>10.8893</c:v>
                </c:pt>
                <c:pt idx="715">
                  <c:v>10.8955</c:v>
                </c:pt>
                <c:pt idx="716">
                  <c:v>10.9681</c:v>
                </c:pt>
                <c:pt idx="717">
                  <c:v>10.830500000000001</c:v>
                </c:pt>
                <c:pt idx="718">
                  <c:v>10.822900000000001</c:v>
                </c:pt>
                <c:pt idx="719">
                  <c:v>10.7521</c:v>
                </c:pt>
                <c:pt idx="720">
                  <c:v>10.5654</c:v>
                </c:pt>
                <c:pt idx="721">
                  <c:v>10.356400000000001</c:v>
                </c:pt>
                <c:pt idx="722">
                  <c:v>10.389200000000001</c:v>
                </c:pt>
                <c:pt idx="723">
                  <c:v>10.439500000000001</c:v>
                </c:pt>
                <c:pt idx="724">
                  <c:v>10.302899999999999</c:v>
                </c:pt>
                <c:pt idx="725">
                  <c:v>10.3127</c:v>
                </c:pt>
                <c:pt idx="726">
                  <c:v>10.379799999999999</c:v>
                </c:pt>
                <c:pt idx="727">
                  <c:v>10.470599999999999</c:v>
                </c:pt>
                <c:pt idx="728">
                  <c:v>10.3352</c:v>
                </c:pt>
                <c:pt idx="729">
                  <c:v>10.392099999999999</c:v>
                </c:pt>
                <c:pt idx="730">
                  <c:v>10.458399999999999</c:v>
                </c:pt>
                <c:pt idx="731">
                  <c:v>10.607799999999999</c:v>
                </c:pt>
                <c:pt idx="732">
                  <c:v>10.833600000000001</c:v>
                </c:pt>
                <c:pt idx="733">
                  <c:v>10.8291</c:v>
                </c:pt>
                <c:pt idx="734">
                  <c:v>10.650499999999999</c:v>
                </c:pt>
                <c:pt idx="735">
                  <c:v>10.7088</c:v>
                </c:pt>
                <c:pt idx="736">
                  <c:v>10.63</c:v>
                </c:pt>
                <c:pt idx="737">
                  <c:v>10.4945</c:v>
                </c:pt>
                <c:pt idx="738">
                  <c:v>10.430899999999999</c:v>
                </c:pt>
                <c:pt idx="739">
                  <c:v>10.317600000000001</c:v>
                </c:pt>
                <c:pt idx="740">
                  <c:v>10.3596</c:v>
                </c:pt>
                <c:pt idx="741">
                  <c:v>10.466100000000001</c:v>
                </c:pt>
                <c:pt idx="742">
                  <c:v>10.274800000000001</c:v>
                </c:pt>
                <c:pt idx="743">
                  <c:v>10.062099999999999</c:v>
                </c:pt>
                <c:pt idx="744">
                  <c:v>10.1953</c:v>
                </c:pt>
                <c:pt idx="745">
                  <c:v>10.2783</c:v>
                </c:pt>
                <c:pt idx="746">
                  <c:v>10.310499999999999</c:v>
                </c:pt>
                <c:pt idx="747">
                  <c:v>10.5397</c:v>
                </c:pt>
                <c:pt idx="748">
                  <c:v>10.6981</c:v>
                </c:pt>
                <c:pt idx="749">
                  <c:v>10.876200000000001</c:v>
                </c:pt>
                <c:pt idx="750">
                  <c:v>10.924300000000001</c:v>
                </c:pt>
                <c:pt idx="751">
                  <c:v>10.9772</c:v>
                </c:pt>
                <c:pt idx="752">
                  <c:v>11.0296</c:v>
                </c:pt>
                <c:pt idx="753">
                  <c:v>11.0502</c:v>
                </c:pt>
                <c:pt idx="754">
                  <c:v>11.157999999999999</c:v>
                </c:pt>
                <c:pt idx="755">
                  <c:v>11.152900000000001</c:v>
                </c:pt>
                <c:pt idx="756">
                  <c:v>11.3508</c:v>
                </c:pt>
                <c:pt idx="757">
                  <c:v>11.370900000000001</c:v>
                </c:pt>
                <c:pt idx="758">
                  <c:v>11.441700000000001</c:v>
                </c:pt>
                <c:pt idx="759">
                  <c:v>11.4764</c:v>
                </c:pt>
                <c:pt idx="760">
                  <c:v>11.610200000000001</c:v>
                </c:pt>
                <c:pt idx="761">
                  <c:v>11.517799999999999</c:v>
                </c:pt>
                <c:pt idx="762">
                  <c:v>11.556699999999999</c:v>
                </c:pt>
                <c:pt idx="763">
                  <c:v>11.508100000000001</c:v>
                </c:pt>
                <c:pt idx="764">
                  <c:v>11.5067</c:v>
                </c:pt>
                <c:pt idx="765">
                  <c:v>11.5016</c:v>
                </c:pt>
                <c:pt idx="766">
                  <c:v>11.512</c:v>
                </c:pt>
                <c:pt idx="767">
                  <c:v>11.4529</c:v>
                </c:pt>
                <c:pt idx="768">
                  <c:v>11.4429</c:v>
                </c:pt>
                <c:pt idx="769">
                  <c:v>11.254300000000001</c:v>
                </c:pt>
                <c:pt idx="770">
                  <c:v>11.2844</c:v>
                </c:pt>
                <c:pt idx="771">
                  <c:v>11.272</c:v>
                </c:pt>
                <c:pt idx="772">
                  <c:v>11.452</c:v>
                </c:pt>
                <c:pt idx="773">
                  <c:v>11.494</c:v>
                </c:pt>
                <c:pt idx="774">
                  <c:v>11.4986</c:v>
                </c:pt>
                <c:pt idx="775">
                  <c:v>11.5777</c:v>
                </c:pt>
                <c:pt idx="776">
                  <c:v>11.703900000000001</c:v>
                </c:pt>
                <c:pt idx="777">
                  <c:v>11.693300000000001</c:v>
                </c:pt>
                <c:pt idx="778">
                  <c:v>11.7311</c:v>
                </c:pt>
                <c:pt idx="779">
                  <c:v>11.734500000000001</c:v>
                </c:pt>
                <c:pt idx="780">
                  <c:v>11.8276</c:v>
                </c:pt>
                <c:pt idx="781">
                  <c:v>11.706200000000001</c:v>
                </c:pt>
                <c:pt idx="782">
                  <c:v>11.8254</c:v>
                </c:pt>
                <c:pt idx="783">
                  <c:v>11.689</c:v>
                </c:pt>
                <c:pt idx="784">
                  <c:v>11.7926</c:v>
                </c:pt>
                <c:pt idx="785">
                  <c:v>11.8515</c:v>
                </c:pt>
                <c:pt idx="786">
                  <c:v>11.874499999999999</c:v>
                </c:pt>
                <c:pt idx="787">
                  <c:v>11.869899999999999</c:v>
                </c:pt>
                <c:pt idx="788">
                  <c:v>11.6153</c:v>
                </c:pt>
                <c:pt idx="789">
                  <c:v>11.5207</c:v>
                </c:pt>
                <c:pt idx="790">
                  <c:v>11.448399999999999</c:v>
                </c:pt>
                <c:pt idx="791">
                  <c:v>11.4718</c:v>
                </c:pt>
                <c:pt idx="792">
                  <c:v>11.711600000000001</c:v>
                </c:pt>
                <c:pt idx="793">
                  <c:v>11.7989</c:v>
                </c:pt>
                <c:pt idx="794">
                  <c:v>11.867699999999999</c:v>
                </c:pt>
                <c:pt idx="795">
                  <c:v>11.923299999999999</c:v>
                </c:pt>
                <c:pt idx="796">
                  <c:v>11.9438</c:v>
                </c:pt>
                <c:pt idx="797">
                  <c:v>12.0098</c:v>
                </c:pt>
                <c:pt idx="798">
                  <c:v>11.9419</c:v>
                </c:pt>
                <c:pt idx="799">
                  <c:v>12.193300000000001</c:v>
                </c:pt>
                <c:pt idx="800">
                  <c:v>12.457599999999999</c:v>
                </c:pt>
                <c:pt idx="801">
                  <c:v>12.466799999999999</c:v>
                </c:pt>
                <c:pt idx="802">
                  <c:v>12.525600000000001</c:v>
                </c:pt>
                <c:pt idx="803">
                  <c:v>12.641</c:v>
                </c:pt>
                <c:pt idx="804">
                  <c:v>12.7011</c:v>
                </c:pt>
                <c:pt idx="805">
                  <c:v>12.545999999999999</c:v>
                </c:pt>
                <c:pt idx="806">
                  <c:v>12.7011</c:v>
                </c:pt>
                <c:pt idx="807">
                  <c:v>12.634399999999999</c:v>
                </c:pt>
                <c:pt idx="808">
                  <c:v>12.499000000000001</c:v>
                </c:pt>
                <c:pt idx="809">
                  <c:v>12.6501</c:v>
                </c:pt>
                <c:pt idx="810">
                  <c:v>12.929</c:v>
                </c:pt>
                <c:pt idx="811">
                  <c:v>12.9002</c:v>
                </c:pt>
                <c:pt idx="812">
                  <c:v>12.8689</c:v>
                </c:pt>
                <c:pt idx="813">
                  <c:v>12.9796</c:v>
                </c:pt>
                <c:pt idx="814">
                  <c:v>13.1816</c:v>
                </c:pt>
                <c:pt idx="815">
                  <c:v>13.092700000000001</c:v>
                </c:pt>
                <c:pt idx="816">
                  <c:v>12.8371</c:v>
                </c:pt>
                <c:pt idx="817">
                  <c:v>12.767799999999999</c:v>
                </c:pt>
                <c:pt idx="818">
                  <c:v>13.202500000000001</c:v>
                </c:pt>
                <c:pt idx="819">
                  <c:v>13.166</c:v>
                </c:pt>
                <c:pt idx="820">
                  <c:v>13.1302</c:v>
                </c:pt>
                <c:pt idx="821">
                  <c:v>13.166499999999999</c:v>
                </c:pt>
                <c:pt idx="822">
                  <c:v>13.3043</c:v>
                </c:pt>
                <c:pt idx="823">
                  <c:v>13.5299</c:v>
                </c:pt>
                <c:pt idx="824">
                  <c:v>13.5379</c:v>
                </c:pt>
                <c:pt idx="825">
                  <c:v>13.365500000000001</c:v>
                </c:pt>
                <c:pt idx="826">
                  <c:v>13.468299999999999</c:v>
                </c:pt>
                <c:pt idx="827">
                  <c:v>13.6469</c:v>
                </c:pt>
                <c:pt idx="828">
                  <c:v>13.474299999999999</c:v>
                </c:pt>
                <c:pt idx="829">
                  <c:v>13.385400000000001</c:v>
                </c:pt>
                <c:pt idx="830">
                  <c:v>13.5961</c:v>
                </c:pt>
                <c:pt idx="831">
                  <c:v>13.520799999999999</c:v>
                </c:pt>
                <c:pt idx="832">
                  <c:v>13.412000000000001</c:v>
                </c:pt>
                <c:pt idx="833">
                  <c:v>13.307499999999999</c:v>
                </c:pt>
                <c:pt idx="834">
                  <c:v>13.3901</c:v>
                </c:pt>
                <c:pt idx="835">
                  <c:v>13.359400000000001</c:v>
                </c:pt>
                <c:pt idx="836">
                  <c:v>13.4709</c:v>
                </c:pt>
                <c:pt idx="837">
                  <c:v>13.5068</c:v>
                </c:pt>
                <c:pt idx="838">
                  <c:v>13.495100000000001</c:v>
                </c:pt>
                <c:pt idx="839">
                  <c:v>13.427300000000001</c:v>
                </c:pt>
                <c:pt idx="840">
                  <c:v>13.379200000000001</c:v>
                </c:pt>
                <c:pt idx="841">
                  <c:v>13.343500000000001</c:v>
                </c:pt>
                <c:pt idx="842">
                  <c:v>13.319100000000001</c:v>
                </c:pt>
                <c:pt idx="843">
                  <c:v>13.3498</c:v>
                </c:pt>
                <c:pt idx="844">
                  <c:v>13.247299999999999</c:v>
                </c:pt>
                <c:pt idx="845">
                  <c:v>13.238899999999999</c:v>
                </c:pt>
                <c:pt idx="846">
                  <c:v>13.124499999999999</c:v>
                </c:pt>
                <c:pt idx="847">
                  <c:v>13.147</c:v>
                </c:pt>
                <c:pt idx="848">
                  <c:v>13.0388</c:v>
                </c:pt>
                <c:pt idx="849">
                  <c:v>13.172499999999999</c:v>
                </c:pt>
                <c:pt idx="850">
                  <c:v>12.934100000000001</c:v>
                </c:pt>
                <c:pt idx="851">
                  <c:v>12.748200000000001</c:v>
                </c:pt>
                <c:pt idx="852">
                  <c:v>12.764900000000001</c:v>
                </c:pt>
                <c:pt idx="853">
                  <c:v>12.554</c:v>
                </c:pt>
                <c:pt idx="854">
                  <c:v>12.512700000000001</c:v>
                </c:pt>
                <c:pt idx="855">
                  <c:v>12.1899</c:v>
                </c:pt>
                <c:pt idx="856">
                  <c:v>12.3116</c:v>
                </c:pt>
                <c:pt idx="857">
                  <c:v>12.488799999999999</c:v>
                </c:pt>
                <c:pt idx="858">
                  <c:v>12.4305</c:v>
                </c:pt>
                <c:pt idx="859">
                  <c:v>12.392300000000001</c:v>
                </c:pt>
                <c:pt idx="860">
                  <c:v>12.5418</c:v>
                </c:pt>
                <c:pt idx="861">
                  <c:v>12.5816</c:v>
                </c:pt>
                <c:pt idx="862">
                  <c:v>12.398099999999999</c:v>
                </c:pt>
                <c:pt idx="863">
                  <c:v>12.514200000000001</c:v>
                </c:pt>
                <c:pt idx="864">
                  <c:v>12.759399999999999</c:v>
                </c:pt>
                <c:pt idx="865">
                  <c:v>12.956099999999999</c:v>
                </c:pt>
                <c:pt idx="866">
                  <c:v>12.8665</c:v>
                </c:pt>
                <c:pt idx="867">
                  <c:v>12.734400000000001</c:v>
                </c:pt>
                <c:pt idx="868">
                  <c:v>12.7782</c:v>
                </c:pt>
                <c:pt idx="869">
                  <c:v>12.827299999999999</c:v>
                </c:pt>
                <c:pt idx="870">
                  <c:v>12.8225</c:v>
                </c:pt>
                <c:pt idx="871">
                  <c:v>12.9313</c:v>
                </c:pt>
                <c:pt idx="872">
                  <c:v>13.226599999999999</c:v>
                </c:pt>
                <c:pt idx="873">
                  <c:v>13.2562</c:v>
                </c:pt>
                <c:pt idx="874">
                  <c:v>13.2302</c:v>
                </c:pt>
                <c:pt idx="875">
                  <c:v>13.3071</c:v>
                </c:pt>
                <c:pt idx="876">
                  <c:v>13.2934</c:v>
                </c:pt>
                <c:pt idx="877">
                  <c:v>13.2531</c:v>
                </c:pt>
                <c:pt idx="878">
                  <c:v>13.214</c:v>
                </c:pt>
                <c:pt idx="879">
                  <c:v>13.3962</c:v>
                </c:pt>
                <c:pt idx="880">
                  <c:v>13.421099999999999</c:v>
                </c:pt>
                <c:pt idx="881">
                  <c:v>13.3705</c:v>
                </c:pt>
                <c:pt idx="882">
                  <c:v>13.263999999999999</c:v>
                </c:pt>
                <c:pt idx="883">
                  <c:v>13.2402</c:v>
                </c:pt>
                <c:pt idx="884">
                  <c:v>13.333</c:v>
                </c:pt>
                <c:pt idx="885">
                  <c:v>13.422599999999999</c:v>
                </c:pt>
                <c:pt idx="886">
                  <c:v>13.6134</c:v>
                </c:pt>
                <c:pt idx="887">
                  <c:v>13.633900000000001</c:v>
                </c:pt>
                <c:pt idx="888">
                  <c:v>13.605700000000001</c:v>
                </c:pt>
                <c:pt idx="889">
                  <c:v>13.6213</c:v>
                </c:pt>
                <c:pt idx="890">
                  <c:v>13.727</c:v>
                </c:pt>
                <c:pt idx="891">
                  <c:v>13.713100000000001</c:v>
                </c:pt>
                <c:pt idx="892">
                  <c:v>13.7257</c:v>
                </c:pt>
                <c:pt idx="893">
                  <c:v>13.8561</c:v>
                </c:pt>
                <c:pt idx="894">
                  <c:v>13.887</c:v>
                </c:pt>
                <c:pt idx="895">
                  <c:v>13.862500000000001</c:v>
                </c:pt>
                <c:pt idx="896">
                  <c:v>13.818300000000001</c:v>
                </c:pt>
                <c:pt idx="897">
                  <c:v>13.6563</c:v>
                </c:pt>
                <c:pt idx="898">
                  <c:v>13.8042</c:v>
                </c:pt>
                <c:pt idx="899">
                  <c:v>13.8239</c:v>
                </c:pt>
                <c:pt idx="900">
                  <c:v>13.8475</c:v>
                </c:pt>
                <c:pt idx="901">
                  <c:v>13.7781</c:v>
                </c:pt>
                <c:pt idx="902">
                  <c:v>13.857900000000001</c:v>
                </c:pt>
                <c:pt idx="903">
                  <c:v>13.956099999999999</c:v>
                </c:pt>
                <c:pt idx="904">
                  <c:v>14.0418</c:v>
                </c:pt>
                <c:pt idx="905">
                  <c:v>14.1776</c:v>
                </c:pt>
                <c:pt idx="906">
                  <c:v>14.2743</c:v>
                </c:pt>
                <c:pt idx="907">
                  <c:v>14.3431</c:v>
                </c:pt>
                <c:pt idx="908">
                  <c:v>14.4847</c:v>
                </c:pt>
                <c:pt idx="909">
                  <c:v>14.381600000000001</c:v>
                </c:pt>
                <c:pt idx="910">
                  <c:v>14.4422</c:v>
                </c:pt>
                <c:pt idx="911">
                  <c:v>14.4621</c:v>
                </c:pt>
                <c:pt idx="912">
                  <c:v>14.398400000000001</c:v>
                </c:pt>
                <c:pt idx="913">
                  <c:v>14.0496</c:v>
                </c:pt>
                <c:pt idx="914">
                  <c:v>13.895300000000001</c:v>
                </c:pt>
                <c:pt idx="915">
                  <c:v>13.754</c:v>
                </c:pt>
                <c:pt idx="916">
                  <c:v>13.825200000000001</c:v>
                </c:pt>
                <c:pt idx="917">
                  <c:v>13.826499999999999</c:v>
                </c:pt>
                <c:pt idx="918">
                  <c:v>13.3437</c:v>
                </c:pt>
                <c:pt idx="919">
                  <c:v>13.368600000000001</c:v>
                </c:pt>
                <c:pt idx="920">
                  <c:v>13.2827</c:v>
                </c:pt>
                <c:pt idx="921">
                  <c:v>13.583</c:v>
                </c:pt>
                <c:pt idx="922">
                  <c:v>13.239800000000001</c:v>
                </c:pt>
                <c:pt idx="923">
                  <c:v>12.8567</c:v>
                </c:pt>
                <c:pt idx="924">
                  <c:v>12.3169</c:v>
                </c:pt>
                <c:pt idx="925">
                  <c:v>12.552899999999999</c:v>
                </c:pt>
                <c:pt idx="926">
                  <c:v>12.412800000000001</c:v>
                </c:pt>
                <c:pt idx="927">
                  <c:v>12.666</c:v>
                </c:pt>
                <c:pt idx="928">
                  <c:v>12.7357</c:v>
                </c:pt>
                <c:pt idx="929">
                  <c:v>12.7719</c:v>
                </c:pt>
                <c:pt idx="930">
                  <c:v>13.036899999999999</c:v>
                </c:pt>
                <c:pt idx="931">
                  <c:v>13.161799999999999</c:v>
                </c:pt>
                <c:pt idx="932">
                  <c:v>13.3405</c:v>
                </c:pt>
                <c:pt idx="933">
                  <c:v>13.469799999999999</c:v>
                </c:pt>
                <c:pt idx="934">
                  <c:v>13.613200000000001</c:v>
                </c:pt>
                <c:pt idx="935">
                  <c:v>13.6342</c:v>
                </c:pt>
                <c:pt idx="936">
                  <c:v>13.7798</c:v>
                </c:pt>
                <c:pt idx="937">
                  <c:v>13.5809</c:v>
                </c:pt>
                <c:pt idx="938">
                  <c:v>13.7521</c:v>
                </c:pt>
                <c:pt idx="939">
                  <c:v>13.647</c:v>
                </c:pt>
                <c:pt idx="940">
                  <c:v>13.686299999999999</c:v>
                </c:pt>
                <c:pt idx="941">
                  <c:v>13.5434</c:v>
                </c:pt>
                <c:pt idx="942">
                  <c:v>13.4946</c:v>
                </c:pt>
                <c:pt idx="943">
                  <c:v>13.594900000000001</c:v>
                </c:pt>
                <c:pt idx="944">
                  <c:v>13.237299999999999</c:v>
                </c:pt>
                <c:pt idx="945">
                  <c:v>13.2005</c:v>
                </c:pt>
                <c:pt idx="946">
                  <c:v>13.235099999999999</c:v>
                </c:pt>
                <c:pt idx="947">
                  <c:v>13.048299999999999</c:v>
                </c:pt>
                <c:pt idx="948">
                  <c:v>13.1591</c:v>
                </c:pt>
                <c:pt idx="949">
                  <c:v>13.2645</c:v>
                </c:pt>
                <c:pt idx="950">
                  <c:v>13.4427</c:v>
                </c:pt>
                <c:pt idx="951">
                  <c:v>13.5793</c:v>
                </c:pt>
                <c:pt idx="952">
                  <c:v>13.615</c:v>
                </c:pt>
                <c:pt idx="953">
                  <c:v>13.601900000000001</c:v>
                </c:pt>
                <c:pt idx="954">
                  <c:v>13.5602</c:v>
                </c:pt>
                <c:pt idx="955">
                  <c:v>13.8363</c:v>
                </c:pt>
                <c:pt idx="956">
                  <c:v>13.8048</c:v>
                </c:pt>
                <c:pt idx="957">
                  <c:v>13.8019</c:v>
                </c:pt>
                <c:pt idx="958">
                  <c:v>13.907</c:v>
                </c:pt>
                <c:pt idx="959">
                  <c:v>13.956799999999999</c:v>
                </c:pt>
                <c:pt idx="960">
                  <c:v>14.1714</c:v>
                </c:pt>
                <c:pt idx="961">
                  <c:v>14.1707</c:v>
                </c:pt>
                <c:pt idx="962">
                  <c:v>14.042</c:v>
                </c:pt>
                <c:pt idx="963">
                  <c:v>13.8483</c:v>
                </c:pt>
                <c:pt idx="964">
                  <c:v>13.9414</c:v>
                </c:pt>
                <c:pt idx="965">
                  <c:v>13.933400000000001</c:v>
                </c:pt>
                <c:pt idx="966">
                  <c:v>14.015499999999999</c:v>
                </c:pt>
                <c:pt idx="967">
                  <c:v>14.0162</c:v>
                </c:pt>
                <c:pt idx="968">
                  <c:v>14.0105</c:v>
                </c:pt>
                <c:pt idx="969">
                  <c:v>14.061</c:v>
                </c:pt>
                <c:pt idx="970">
                  <c:v>13.9339</c:v>
                </c:pt>
                <c:pt idx="971">
                  <c:v>13.939500000000001</c:v>
                </c:pt>
                <c:pt idx="972">
                  <c:v>13.9513</c:v>
                </c:pt>
                <c:pt idx="973">
                  <c:v>14.014699999999999</c:v>
                </c:pt>
                <c:pt idx="974">
                  <c:v>14.044</c:v>
                </c:pt>
                <c:pt idx="975">
                  <c:v>14.0199</c:v>
                </c:pt>
                <c:pt idx="976">
                  <c:v>13.836600000000001</c:v>
                </c:pt>
                <c:pt idx="977">
                  <c:v>13.9438</c:v>
                </c:pt>
                <c:pt idx="978">
                  <c:v>13.948499999999999</c:v>
                </c:pt>
                <c:pt idx="979">
                  <c:v>14.0383</c:v>
                </c:pt>
                <c:pt idx="980">
                  <c:v>14.1638</c:v>
                </c:pt>
                <c:pt idx="981">
                  <c:v>14.069000000000001</c:v>
                </c:pt>
                <c:pt idx="982">
                  <c:v>13.8195</c:v>
                </c:pt>
                <c:pt idx="983">
                  <c:v>13.793100000000001</c:v>
                </c:pt>
                <c:pt idx="984">
                  <c:v>13.9398</c:v>
                </c:pt>
                <c:pt idx="985">
                  <c:v>14.298</c:v>
                </c:pt>
                <c:pt idx="986">
                  <c:v>14.5479</c:v>
                </c:pt>
                <c:pt idx="987">
                  <c:v>14.5319</c:v>
                </c:pt>
                <c:pt idx="988">
                  <c:v>14.705299999999999</c:v>
                </c:pt>
                <c:pt idx="989">
                  <c:v>14.672499999999999</c:v>
                </c:pt>
                <c:pt idx="990">
                  <c:v>14.5593</c:v>
                </c:pt>
                <c:pt idx="991">
                  <c:v>14.6158</c:v>
                </c:pt>
                <c:pt idx="992">
                  <c:v>14.4991</c:v>
                </c:pt>
                <c:pt idx="993">
                  <c:v>14.645</c:v>
                </c:pt>
                <c:pt idx="994">
                  <c:v>14.7818</c:v>
                </c:pt>
                <c:pt idx="995">
                  <c:v>14.7918</c:v>
                </c:pt>
                <c:pt idx="996">
                  <c:v>14.7112</c:v>
                </c:pt>
                <c:pt idx="997">
                  <c:v>14.743399999999999</c:v>
                </c:pt>
                <c:pt idx="998">
                  <c:v>14.773099999999999</c:v>
                </c:pt>
                <c:pt idx="999">
                  <c:v>14.780200000000001</c:v>
                </c:pt>
                <c:pt idx="1000">
                  <c:v>14.781700000000001</c:v>
                </c:pt>
                <c:pt idx="1001">
                  <c:v>14.896800000000001</c:v>
                </c:pt>
                <c:pt idx="1002">
                  <c:v>15.043900000000001</c:v>
                </c:pt>
                <c:pt idx="1003">
                  <c:v>15.1738</c:v>
                </c:pt>
                <c:pt idx="1004">
                  <c:v>15.3574</c:v>
                </c:pt>
                <c:pt idx="1005">
                  <c:v>15.3764</c:v>
                </c:pt>
                <c:pt idx="1006">
                  <c:v>15.326700000000001</c:v>
                </c:pt>
                <c:pt idx="1007">
                  <c:v>15.1663</c:v>
                </c:pt>
                <c:pt idx="1008">
                  <c:v>15.0678</c:v>
                </c:pt>
                <c:pt idx="1009">
                  <c:v>15.2491</c:v>
                </c:pt>
                <c:pt idx="1010">
                  <c:v>15.251300000000001</c:v>
                </c:pt>
                <c:pt idx="1011">
                  <c:v>15.078200000000001</c:v>
                </c:pt>
                <c:pt idx="1012">
                  <c:v>15.095700000000001</c:v>
                </c:pt>
                <c:pt idx="1013">
                  <c:v>15.1326</c:v>
                </c:pt>
                <c:pt idx="1014">
                  <c:v>14.667400000000001</c:v>
                </c:pt>
                <c:pt idx="1015">
                  <c:v>14.609400000000001</c:v>
                </c:pt>
                <c:pt idx="1016">
                  <c:v>14.7425</c:v>
                </c:pt>
                <c:pt idx="1017">
                  <c:v>14.7394</c:v>
                </c:pt>
                <c:pt idx="1018">
                  <c:v>14.8566</c:v>
                </c:pt>
                <c:pt idx="1019">
                  <c:v>14.822699999999999</c:v>
                </c:pt>
                <c:pt idx="1020">
                  <c:v>14.755699999999999</c:v>
                </c:pt>
                <c:pt idx="1021">
                  <c:v>14.6023</c:v>
                </c:pt>
                <c:pt idx="1022">
                  <c:v>14.495699999999999</c:v>
                </c:pt>
                <c:pt idx="1023">
                  <c:v>14.493</c:v>
                </c:pt>
                <c:pt idx="1024">
                  <c:v>14.740500000000001</c:v>
                </c:pt>
                <c:pt idx="1025">
                  <c:v>14.8743</c:v>
                </c:pt>
                <c:pt idx="1026">
                  <c:v>14.629200000000001</c:v>
                </c:pt>
                <c:pt idx="1027">
                  <c:v>14.5494</c:v>
                </c:pt>
                <c:pt idx="1028">
                  <c:v>14.389900000000001</c:v>
                </c:pt>
                <c:pt idx="1029">
                  <c:v>14.344099999999999</c:v>
                </c:pt>
                <c:pt idx="1030">
                  <c:v>14.328200000000001</c:v>
                </c:pt>
                <c:pt idx="1031">
                  <c:v>14.58</c:v>
                </c:pt>
                <c:pt idx="1032">
                  <c:v>14.5303</c:v>
                </c:pt>
                <c:pt idx="1033">
                  <c:v>14.630699999999999</c:v>
                </c:pt>
                <c:pt idx="1034">
                  <c:v>14.7265</c:v>
                </c:pt>
                <c:pt idx="1035">
                  <c:v>14.8681</c:v>
                </c:pt>
                <c:pt idx="1036">
                  <c:v>14.823499999999999</c:v>
                </c:pt>
                <c:pt idx="1037">
                  <c:v>14.8019</c:v>
                </c:pt>
                <c:pt idx="1038">
                  <c:v>14.562799999999999</c:v>
                </c:pt>
                <c:pt idx="1039">
                  <c:v>14.7446</c:v>
                </c:pt>
                <c:pt idx="1040">
                  <c:v>14.887499999999999</c:v>
                </c:pt>
                <c:pt idx="1041">
                  <c:v>14.9993</c:v>
                </c:pt>
                <c:pt idx="1042">
                  <c:v>14.919</c:v>
                </c:pt>
                <c:pt idx="1043">
                  <c:v>15.070499999999999</c:v>
                </c:pt>
                <c:pt idx="1044">
                  <c:v>15.0624</c:v>
                </c:pt>
                <c:pt idx="1045">
                  <c:v>15.032</c:v>
                </c:pt>
                <c:pt idx="1046">
                  <c:v>15.2584</c:v>
                </c:pt>
                <c:pt idx="1047">
                  <c:v>15.525600000000001</c:v>
                </c:pt>
                <c:pt idx="1048">
                  <c:v>15.5662</c:v>
                </c:pt>
                <c:pt idx="1049">
                  <c:v>15.596500000000001</c:v>
                </c:pt>
                <c:pt idx="1050">
                  <c:v>15.5219</c:v>
                </c:pt>
                <c:pt idx="1051">
                  <c:v>15.247999999999999</c:v>
                </c:pt>
                <c:pt idx="1052">
                  <c:v>15.119199999999999</c:v>
                </c:pt>
                <c:pt idx="1053">
                  <c:v>14.861700000000001</c:v>
                </c:pt>
                <c:pt idx="1054">
                  <c:v>14.965999999999999</c:v>
                </c:pt>
                <c:pt idx="1055">
                  <c:v>14.6782</c:v>
                </c:pt>
                <c:pt idx="1056">
                  <c:v>14.5032</c:v>
                </c:pt>
                <c:pt idx="1057">
                  <c:v>14.499000000000001</c:v>
                </c:pt>
                <c:pt idx="1058">
                  <c:v>14.7103</c:v>
                </c:pt>
                <c:pt idx="1059">
                  <c:v>14.474500000000001</c:v>
                </c:pt>
                <c:pt idx="1060">
                  <c:v>14.2492</c:v>
                </c:pt>
                <c:pt idx="1061">
                  <c:v>13.757</c:v>
                </c:pt>
                <c:pt idx="1062">
                  <c:v>13.7601</c:v>
                </c:pt>
                <c:pt idx="1063">
                  <c:v>13.9421</c:v>
                </c:pt>
                <c:pt idx="1064">
                  <c:v>13.7773</c:v>
                </c:pt>
                <c:pt idx="1065">
                  <c:v>14.036799999999999</c:v>
                </c:pt>
                <c:pt idx="1066">
                  <c:v>14.100899999999999</c:v>
                </c:pt>
                <c:pt idx="1067">
                  <c:v>13.9312</c:v>
                </c:pt>
                <c:pt idx="1068">
                  <c:v>14.166</c:v>
                </c:pt>
                <c:pt idx="1069">
                  <c:v>14.1477</c:v>
                </c:pt>
                <c:pt idx="1070">
                  <c:v>14.2767</c:v>
                </c:pt>
                <c:pt idx="1071">
                  <c:v>14.483700000000001</c:v>
                </c:pt>
                <c:pt idx="1072">
                  <c:v>14.5504</c:v>
                </c:pt>
                <c:pt idx="1073">
                  <c:v>14.379</c:v>
                </c:pt>
                <c:pt idx="1074">
                  <c:v>14.2674</c:v>
                </c:pt>
                <c:pt idx="1075">
                  <c:v>13.978999999999999</c:v>
                </c:pt>
                <c:pt idx="1076">
                  <c:v>13.758699999999999</c:v>
                </c:pt>
                <c:pt idx="1077">
                  <c:v>13.8963</c:v>
                </c:pt>
                <c:pt idx="1078">
                  <c:v>14.0046</c:v>
                </c:pt>
                <c:pt idx="1079">
                  <c:v>12.485200000000001</c:v>
                </c:pt>
                <c:pt idx="1080">
                  <c:v>12.5083</c:v>
                </c:pt>
                <c:pt idx="1081">
                  <c:v>13.366400000000001</c:v>
                </c:pt>
                <c:pt idx="1082">
                  <c:v>13.4177</c:v>
                </c:pt>
                <c:pt idx="1083">
                  <c:v>13.5154</c:v>
                </c:pt>
                <c:pt idx="1084">
                  <c:v>13.6197</c:v>
                </c:pt>
                <c:pt idx="1085">
                  <c:v>13.6221</c:v>
                </c:pt>
                <c:pt idx="1086">
                  <c:v>13.361700000000001</c:v>
                </c:pt>
                <c:pt idx="1087">
                  <c:v>13.4146</c:v>
                </c:pt>
                <c:pt idx="1088">
                  <c:v>13.2201</c:v>
                </c:pt>
                <c:pt idx="1089">
                  <c:v>13.3849</c:v>
                </c:pt>
                <c:pt idx="1090">
                  <c:v>13.6114</c:v>
                </c:pt>
                <c:pt idx="1091">
                  <c:v>13.875299999999999</c:v>
                </c:pt>
                <c:pt idx="1092">
                  <c:v>14.0198</c:v>
                </c:pt>
                <c:pt idx="1093">
                  <c:v>14.0403</c:v>
                </c:pt>
                <c:pt idx="1094">
                  <c:v>14.0877</c:v>
                </c:pt>
                <c:pt idx="1095">
                  <c:v>14.210800000000001</c:v>
                </c:pt>
                <c:pt idx="1096">
                  <c:v>14.528</c:v>
                </c:pt>
                <c:pt idx="1097">
                  <c:v>14.5442</c:v>
                </c:pt>
                <c:pt idx="1098">
                  <c:v>14.5169</c:v>
                </c:pt>
                <c:pt idx="1099">
                  <c:v>14.52</c:v>
                </c:pt>
                <c:pt idx="1100">
                  <c:v>14.4452</c:v>
                </c:pt>
                <c:pt idx="1101">
                  <c:v>14.461</c:v>
                </c:pt>
                <c:pt idx="1102">
                  <c:v>14.724</c:v>
                </c:pt>
                <c:pt idx="1103">
                  <c:v>14.959099999999999</c:v>
                </c:pt>
                <c:pt idx="1104">
                  <c:v>15.067399999999999</c:v>
                </c:pt>
                <c:pt idx="1105">
                  <c:v>15.0139</c:v>
                </c:pt>
                <c:pt idx="1106">
                  <c:v>15.0793</c:v>
                </c:pt>
                <c:pt idx="1107">
                  <c:v>15.0992</c:v>
                </c:pt>
                <c:pt idx="1108">
                  <c:v>15.080299999999999</c:v>
                </c:pt>
                <c:pt idx="1109">
                  <c:v>14.8588</c:v>
                </c:pt>
                <c:pt idx="1110">
                  <c:v>14.815099999999999</c:v>
                </c:pt>
                <c:pt idx="1111">
                  <c:v>14.855499999999999</c:v>
                </c:pt>
                <c:pt idx="1112">
                  <c:v>15.155099999999999</c:v>
                </c:pt>
                <c:pt idx="1113">
                  <c:v>15.1044</c:v>
                </c:pt>
                <c:pt idx="1114">
                  <c:v>15.197699999999999</c:v>
                </c:pt>
                <c:pt idx="1115">
                  <c:v>15.1563</c:v>
                </c:pt>
                <c:pt idx="1116">
                  <c:v>15.219900000000001</c:v>
                </c:pt>
                <c:pt idx="1117">
                  <c:v>15.373900000000001</c:v>
                </c:pt>
                <c:pt idx="1118">
                  <c:v>15.269600000000001</c:v>
                </c:pt>
                <c:pt idx="1119">
                  <c:v>15.4161</c:v>
                </c:pt>
                <c:pt idx="1120">
                  <c:v>15.5608</c:v>
                </c:pt>
                <c:pt idx="1121">
                  <c:v>15.6645</c:v>
                </c:pt>
                <c:pt idx="1122">
                  <c:v>15.575200000000001</c:v>
                </c:pt>
                <c:pt idx="1123">
                  <c:v>15.6564</c:v>
                </c:pt>
                <c:pt idx="1124">
                  <c:v>15.4688</c:v>
                </c:pt>
                <c:pt idx="1125">
                  <c:v>15.7758</c:v>
                </c:pt>
                <c:pt idx="1126">
                  <c:v>15.778700000000001</c:v>
                </c:pt>
                <c:pt idx="1127">
                  <c:v>15.949199999999999</c:v>
                </c:pt>
                <c:pt idx="1128">
                  <c:v>15.798999999999999</c:v>
                </c:pt>
                <c:pt idx="1129">
                  <c:v>15.8857</c:v>
                </c:pt>
                <c:pt idx="1130">
                  <c:v>16.216100000000001</c:v>
                </c:pt>
                <c:pt idx="1131">
                  <c:v>16.379100000000001</c:v>
                </c:pt>
                <c:pt idx="1132">
                  <c:v>16.511099999999999</c:v>
                </c:pt>
                <c:pt idx="1133">
                  <c:v>16.644600000000001</c:v>
                </c:pt>
                <c:pt idx="1134">
                  <c:v>16.7485</c:v>
                </c:pt>
              </c:numCache>
            </c:numRef>
          </c:val>
          <c:smooth val="0"/>
          <c:extLst>
            <c:ext xmlns:c16="http://schemas.microsoft.com/office/drawing/2014/chart" uri="{C3380CC4-5D6E-409C-BE32-E72D297353CC}">
              <c16:uniqueId val="{00000000-AA5F-4775-BA0E-ACAFCDB46E10}"/>
            </c:ext>
          </c:extLst>
        </c:ser>
        <c:dLbls>
          <c:showLegendKey val="0"/>
          <c:showVal val="0"/>
          <c:showCatName val="0"/>
          <c:showSerName val="0"/>
          <c:showPercent val="0"/>
          <c:showBubbleSize val="0"/>
        </c:dLbls>
        <c:smooth val="0"/>
        <c:axId val="1529555711"/>
        <c:axId val="1541549471"/>
      </c:lineChart>
      <c:dateAx>
        <c:axId val="1529555711"/>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541549471"/>
        <c:crosses val="autoZero"/>
        <c:auto val="1"/>
        <c:lblOffset val="100"/>
        <c:baseTimeUnit val="days"/>
        <c:majorUnit val="6"/>
        <c:majorTimeUnit val="months"/>
      </c:dateAx>
      <c:valAx>
        <c:axId val="1541549471"/>
        <c:scaling>
          <c:orientation val="minMax"/>
          <c:min val="6"/>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529555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FFDDB-D63B-4BFB-9095-317A81FF7B67}"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zh-TW" altLang="en-US"/>
        </a:p>
      </dgm:t>
    </dgm:pt>
    <dgm:pt modelId="{C1EB71C9-2E43-445B-AD0F-1475C1CDA777}">
      <dgm:prSet phldrT="[文字]" custT="1"/>
      <dgm:spPr/>
      <dgm:t>
        <a:bodyPr/>
        <a:lstStyle/>
        <a:p>
          <a:r>
            <a:rPr lang="zh-TW" altLang="en-US" sz="1800" b="1" dirty="0">
              <a:solidFill>
                <a:schemeClr val="bg1"/>
              </a:solidFill>
              <a:latin typeface="+mn-lt"/>
              <a:ea typeface="+mn-ea"/>
            </a:rPr>
            <a:t>開發</a:t>
          </a:r>
        </a:p>
      </dgm:t>
    </dgm:pt>
    <dgm:pt modelId="{79894168-FAB3-4323-9A0A-DDC599C714BD}" type="parTrans" cxnId="{A8251322-86E7-4D44-9359-492B0D0666F5}">
      <dgm:prSet/>
      <dgm:spPr/>
      <dgm:t>
        <a:bodyPr/>
        <a:lstStyle/>
        <a:p>
          <a:endParaRPr lang="zh-TW" altLang="en-US" sz="1800">
            <a:solidFill>
              <a:schemeClr val="tx1"/>
            </a:solidFill>
            <a:latin typeface="+mn-lt"/>
            <a:ea typeface="+mn-ea"/>
          </a:endParaRPr>
        </a:p>
      </dgm:t>
    </dgm:pt>
    <dgm:pt modelId="{488FCF58-A219-4722-B067-3F677BE89188}" type="sibTrans" cxnId="{A8251322-86E7-4D44-9359-492B0D0666F5}">
      <dgm:prSet/>
      <dgm:spPr/>
      <dgm:t>
        <a:bodyPr/>
        <a:lstStyle/>
        <a:p>
          <a:endParaRPr lang="zh-TW" altLang="en-US" sz="1800">
            <a:solidFill>
              <a:schemeClr val="tx1"/>
            </a:solidFill>
            <a:latin typeface="+mn-lt"/>
            <a:ea typeface="+mn-ea"/>
          </a:endParaRPr>
        </a:p>
      </dgm:t>
    </dgm:pt>
    <dgm:pt modelId="{1C8C8F95-C48A-4C45-90C4-51104ECA17EA}">
      <dgm:prSet phldrT="[文字]" custT="1"/>
      <dgm:spPr/>
      <dgm:t>
        <a:bodyPr/>
        <a:lstStyle/>
        <a:p>
          <a:r>
            <a:rPr lang="zh-TW" altLang="en-US" sz="1800" b="1" dirty="0">
              <a:solidFill>
                <a:schemeClr val="bg1"/>
              </a:solidFill>
              <a:latin typeface="+mn-lt"/>
              <a:ea typeface="+mn-ea"/>
            </a:rPr>
            <a:t>平台</a:t>
          </a:r>
          <a:r>
            <a:rPr lang="en-US" altLang="zh-TW" sz="1800" b="1" dirty="0">
              <a:solidFill>
                <a:schemeClr val="bg1"/>
              </a:solidFill>
              <a:latin typeface="+mn-lt"/>
              <a:ea typeface="+mn-ea"/>
            </a:rPr>
            <a:t>/</a:t>
          </a:r>
          <a:r>
            <a:rPr lang="zh-TW" altLang="en-US" sz="1800" b="1" dirty="0">
              <a:solidFill>
                <a:schemeClr val="bg1"/>
              </a:solidFill>
              <a:latin typeface="+mn-lt"/>
              <a:ea typeface="+mn-ea"/>
            </a:rPr>
            <a:t>渠道</a:t>
          </a:r>
        </a:p>
      </dgm:t>
    </dgm:pt>
    <dgm:pt modelId="{04141E42-28E4-4242-BE21-223AF54042D7}" type="parTrans" cxnId="{26E15560-0789-4F83-B7D2-5B87F75138A4}">
      <dgm:prSet/>
      <dgm:spPr/>
      <dgm:t>
        <a:bodyPr/>
        <a:lstStyle/>
        <a:p>
          <a:endParaRPr lang="zh-TW" altLang="en-US" sz="1800">
            <a:solidFill>
              <a:schemeClr val="tx1"/>
            </a:solidFill>
            <a:latin typeface="+mn-lt"/>
            <a:ea typeface="+mn-ea"/>
          </a:endParaRPr>
        </a:p>
      </dgm:t>
    </dgm:pt>
    <dgm:pt modelId="{6FD9FF64-36B9-41AE-98AB-D8FBB1B97E60}" type="sibTrans" cxnId="{26E15560-0789-4F83-B7D2-5B87F75138A4}">
      <dgm:prSet/>
      <dgm:spPr/>
      <dgm:t>
        <a:bodyPr/>
        <a:lstStyle/>
        <a:p>
          <a:endParaRPr lang="zh-TW" altLang="en-US" sz="1800">
            <a:solidFill>
              <a:schemeClr val="tx1"/>
            </a:solidFill>
            <a:latin typeface="+mn-lt"/>
            <a:ea typeface="+mn-ea"/>
          </a:endParaRPr>
        </a:p>
      </dgm:t>
    </dgm:pt>
    <dgm:pt modelId="{33B7AE58-57A6-45FD-98E9-E3D14F94E17F}">
      <dgm:prSet phldrT="[文字]" custT="1"/>
      <dgm:spPr/>
      <dgm:t>
        <a:bodyPr/>
        <a:lstStyle/>
        <a:p>
          <a:r>
            <a:rPr lang="zh-TW" altLang="en-US" sz="1800" b="1" dirty="0">
              <a:solidFill>
                <a:schemeClr val="bg1"/>
              </a:solidFill>
              <a:latin typeface="+mn-lt"/>
              <a:ea typeface="+mn-ea"/>
            </a:rPr>
            <a:t>遊戲商</a:t>
          </a:r>
        </a:p>
      </dgm:t>
    </dgm:pt>
    <dgm:pt modelId="{A87F69E1-FEDA-4337-A409-B51A2AF4E959}" type="parTrans" cxnId="{616BCF04-484B-4460-ABE9-F535C5F1A114}">
      <dgm:prSet/>
      <dgm:spPr/>
      <dgm:t>
        <a:bodyPr/>
        <a:lstStyle/>
        <a:p>
          <a:endParaRPr lang="zh-TW" altLang="en-US" sz="1800">
            <a:solidFill>
              <a:schemeClr val="tx1"/>
            </a:solidFill>
            <a:latin typeface="+mn-lt"/>
            <a:ea typeface="+mn-ea"/>
          </a:endParaRPr>
        </a:p>
      </dgm:t>
    </dgm:pt>
    <dgm:pt modelId="{EC7A160F-F18A-4C15-99EC-18DF70AD339C}" type="sibTrans" cxnId="{616BCF04-484B-4460-ABE9-F535C5F1A114}">
      <dgm:prSet/>
      <dgm:spPr/>
      <dgm:t>
        <a:bodyPr/>
        <a:lstStyle/>
        <a:p>
          <a:endParaRPr lang="zh-TW" altLang="en-US" sz="1800">
            <a:solidFill>
              <a:schemeClr val="tx1"/>
            </a:solidFill>
            <a:latin typeface="+mn-lt"/>
            <a:ea typeface="+mn-ea"/>
          </a:endParaRPr>
        </a:p>
      </dgm:t>
    </dgm:pt>
    <dgm:pt modelId="{620D64F6-3184-4BEF-92E4-0FC4ED256C6C}">
      <dgm:prSet phldrT="[文字]" custT="1"/>
      <dgm:spPr/>
      <dgm:t>
        <a:bodyPr/>
        <a:lstStyle/>
        <a:p>
          <a:r>
            <a:rPr lang="zh-TW" altLang="en-US" sz="1800" b="1" dirty="0">
              <a:solidFill>
                <a:schemeClr val="bg1"/>
              </a:solidFill>
              <a:latin typeface="+mn-lt"/>
              <a:ea typeface="+mn-ea"/>
            </a:rPr>
            <a:t>玩家</a:t>
          </a:r>
        </a:p>
      </dgm:t>
    </dgm:pt>
    <dgm:pt modelId="{C8D223F2-F248-466A-B2C3-B38AC1B02DE4}" type="sibTrans" cxnId="{23F65B45-9F5E-4F88-BC4E-6DA59A524D6B}">
      <dgm:prSet/>
      <dgm:spPr/>
      <dgm:t>
        <a:bodyPr/>
        <a:lstStyle/>
        <a:p>
          <a:endParaRPr lang="zh-TW" altLang="en-US" sz="1800">
            <a:solidFill>
              <a:schemeClr val="tx1"/>
            </a:solidFill>
            <a:latin typeface="+mn-lt"/>
            <a:ea typeface="+mn-ea"/>
          </a:endParaRPr>
        </a:p>
      </dgm:t>
    </dgm:pt>
    <dgm:pt modelId="{310293E7-84EC-4F0B-8732-9F449EB978A0}" type="parTrans" cxnId="{23F65B45-9F5E-4F88-BC4E-6DA59A524D6B}">
      <dgm:prSet/>
      <dgm:spPr/>
      <dgm:t>
        <a:bodyPr/>
        <a:lstStyle/>
        <a:p>
          <a:endParaRPr lang="zh-TW" altLang="en-US" sz="1800">
            <a:solidFill>
              <a:schemeClr val="tx1"/>
            </a:solidFill>
            <a:latin typeface="+mn-lt"/>
            <a:ea typeface="+mn-ea"/>
          </a:endParaRPr>
        </a:p>
      </dgm:t>
    </dgm:pt>
    <dgm:pt modelId="{A3632F0C-A1A4-4C4D-A73A-B2674042F7BE}">
      <dgm:prSet custT="1"/>
      <dgm:spPr/>
      <dgm:t>
        <a:bodyPr/>
        <a:lstStyle/>
        <a:p>
          <a:r>
            <a:rPr lang="zh-TW" altLang="en-US" sz="1800" dirty="0">
              <a:solidFill>
                <a:schemeClr val="tx1"/>
              </a:solidFill>
              <a:latin typeface="+mn-lt"/>
              <a:ea typeface="+mn-ea"/>
            </a:rPr>
            <a:t>遊戲購買</a:t>
          </a:r>
          <a:r>
            <a:rPr lang="zh-TW" altLang="en-US" sz="1800" b="0" dirty="0">
              <a:solidFill>
                <a:schemeClr val="tx1"/>
              </a:solidFill>
              <a:latin typeface="+mn-lt"/>
              <a:ea typeface="+mn-ea"/>
              <a:cs typeface="Calibri" panose="020F0502020204030204" pitchFamily="34" charset="0"/>
            </a:rPr>
            <a:t>、</a:t>
          </a:r>
          <a:r>
            <a:rPr lang="zh-TW" altLang="en-US" sz="1800" dirty="0">
              <a:solidFill>
                <a:schemeClr val="tx1"/>
              </a:solidFill>
              <a:latin typeface="+mn-lt"/>
              <a:ea typeface="+mn-ea"/>
            </a:rPr>
            <a:t>時數</a:t>
          </a:r>
          <a:r>
            <a:rPr lang="zh-TW" altLang="en-US" sz="1800" b="0" dirty="0">
              <a:solidFill>
                <a:schemeClr val="tx1"/>
              </a:solidFill>
              <a:latin typeface="+mn-lt"/>
              <a:ea typeface="+mn-ea"/>
              <a:cs typeface="Calibri" panose="020F0502020204030204" pitchFamily="34" charset="0"/>
            </a:rPr>
            <a:t>、</a:t>
          </a:r>
          <a:r>
            <a:rPr lang="zh-TW" altLang="en-US" sz="1800" dirty="0">
              <a:solidFill>
                <a:schemeClr val="tx1"/>
              </a:solidFill>
              <a:latin typeface="+mn-lt"/>
              <a:ea typeface="+mn-ea"/>
            </a:rPr>
            <a:t>內購</a:t>
          </a:r>
          <a:r>
            <a:rPr lang="zh-TW" altLang="en-US" sz="1800" b="0" dirty="0">
              <a:solidFill>
                <a:schemeClr val="tx1"/>
              </a:solidFill>
              <a:latin typeface="+mn-lt"/>
              <a:ea typeface="+mn-ea"/>
              <a:cs typeface="Calibri" panose="020F0502020204030204" pitchFamily="34" charset="0"/>
            </a:rPr>
            <a:t>、</a:t>
          </a:r>
          <a:r>
            <a:rPr lang="zh-TW" altLang="en-US" sz="1800" dirty="0">
              <a:solidFill>
                <a:schemeClr val="tx1"/>
              </a:solidFill>
              <a:latin typeface="+mn-lt"/>
              <a:ea typeface="+mn-ea"/>
            </a:rPr>
            <a:t>廣告</a:t>
          </a:r>
        </a:p>
      </dgm:t>
    </dgm:pt>
    <dgm:pt modelId="{104B3484-C8C0-4B75-9C08-F3CE9242B84A}" type="parTrans" cxnId="{DB0D2516-8BDF-4744-8999-E842AB182CA6}">
      <dgm:prSet/>
      <dgm:spPr/>
      <dgm:t>
        <a:bodyPr/>
        <a:lstStyle/>
        <a:p>
          <a:endParaRPr lang="zh-TW" altLang="en-US" sz="1800">
            <a:solidFill>
              <a:schemeClr val="tx1"/>
            </a:solidFill>
            <a:latin typeface="+mn-lt"/>
            <a:ea typeface="+mn-ea"/>
          </a:endParaRPr>
        </a:p>
      </dgm:t>
    </dgm:pt>
    <dgm:pt modelId="{2DFF1A53-B15E-4162-AF0F-E95380BF3680}" type="sibTrans" cxnId="{DB0D2516-8BDF-4744-8999-E842AB182CA6}">
      <dgm:prSet/>
      <dgm:spPr/>
      <dgm:t>
        <a:bodyPr/>
        <a:lstStyle/>
        <a:p>
          <a:endParaRPr lang="zh-TW" altLang="en-US" sz="1800">
            <a:solidFill>
              <a:schemeClr val="tx1"/>
            </a:solidFill>
            <a:latin typeface="+mn-lt"/>
            <a:ea typeface="+mn-ea"/>
          </a:endParaRPr>
        </a:p>
      </dgm:t>
    </dgm:pt>
    <dgm:pt modelId="{4EA94FFF-1589-4A3C-AA87-68F6FF52C601}">
      <dgm:prSet custT="1"/>
      <dgm:spPr/>
      <dgm:t>
        <a:bodyPr/>
        <a:lstStyle/>
        <a:p>
          <a:r>
            <a:rPr lang="zh-TW" altLang="en-US" sz="1800" b="0" dirty="0">
              <a:solidFill>
                <a:schemeClr val="tx1"/>
              </a:solidFill>
              <a:latin typeface="+mn-lt"/>
              <a:ea typeface="+mn-ea"/>
              <a:cs typeface="Calibri" panose="020F0502020204030204" pitchFamily="34" charset="0"/>
            </a:rPr>
            <a:t>零售、訂閱制</a:t>
          </a:r>
          <a:r>
            <a:rPr lang="en-US" altLang="zh-TW" sz="1800" b="0" dirty="0">
              <a:solidFill>
                <a:schemeClr val="tx1"/>
              </a:solidFill>
              <a:latin typeface="+mn-lt"/>
              <a:ea typeface="+mn-ea"/>
              <a:cs typeface="Calibri" panose="020F0502020204030204" pitchFamily="34" charset="0"/>
            </a:rPr>
            <a:t>(GAAS)</a:t>
          </a:r>
          <a:r>
            <a:rPr lang="zh-TW" altLang="en-US" sz="1800" b="0" dirty="0">
              <a:solidFill>
                <a:schemeClr val="tx1"/>
              </a:solidFill>
              <a:latin typeface="+mn-lt"/>
              <a:ea typeface="+mn-ea"/>
              <a:cs typeface="Calibri" panose="020F0502020204030204" pitchFamily="34" charset="0"/>
            </a:rPr>
            <a:t>、</a:t>
          </a:r>
          <a:r>
            <a:rPr lang="zh-TW" altLang="en-US" sz="1800" b="0" u="none" dirty="0">
              <a:solidFill>
                <a:schemeClr val="tx1"/>
              </a:solidFill>
              <a:latin typeface="+mn-lt"/>
              <a:ea typeface="+mn-ea"/>
              <a:cs typeface="Calibri" panose="020F0502020204030204" pitchFamily="34" charset="0"/>
            </a:rPr>
            <a:t>雲端</a:t>
          </a:r>
          <a:endParaRPr lang="zh-TW" altLang="en-US" sz="1800" dirty="0">
            <a:solidFill>
              <a:schemeClr val="tx1"/>
            </a:solidFill>
            <a:latin typeface="+mn-lt"/>
            <a:ea typeface="+mn-ea"/>
          </a:endParaRPr>
        </a:p>
      </dgm:t>
    </dgm:pt>
    <dgm:pt modelId="{64D9C038-2F75-445E-9886-B99464768110}" type="parTrans" cxnId="{BE4B0DCD-2840-4FC7-BC99-35371C75BC52}">
      <dgm:prSet/>
      <dgm:spPr/>
      <dgm:t>
        <a:bodyPr/>
        <a:lstStyle/>
        <a:p>
          <a:endParaRPr lang="zh-TW" altLang="en-US" sz="1800">
            <a:solidFill>
              <a:schemeClr val="tx1"/>
            </a:solidFill>
            <a:latin typeface="+mn-lt"/>
            <a:ea typeface="+mn-ea"/>
          </a:endParaRPr>
        </a:p>
      </dgm:t>
    </dgm:pt>
    <dgm:pt modelId="{B5A4E41F-C49C-4B9C-B3E9-8AF20912FF5A}" type="sibTrans" cxnId="{BE4B0DCD-2840-4FC7-BC99-35371C75BC52}">
      <dgm:prSet/>
      <dgm:spPr/>
      <dgm:t>
        <a:bodyPr/>
        <a:lstStyle/>
        <a:p>
          <a:endParaRPr lang="zh-TW" altLang="en-US" sz="1800">
            <a:solidFill>
              <a:schemeClr val="tx1"/>
            </a:solidFill>
            <a:latin typeface="+mn-lt"/>
            <a:ea typeface="+mn-ea"/>
          </a:endParaRPr>
        </a:p>
      </dgm:t>
    </dgm:pt>
    <dgm:pt modelId="{96F6DDC9-5A6D-421D-A1FB-79287F32E8D1}">
      <dgm:prSet custT="1"/>
      <dgm:spPr/>
      <dgm:t>
        <a:bodyPr/>
        <a:lstStyle/>
        <a:p>
          <a:r>
            <a:rPr lang="zh-TW" altLang="en-US" sz="1800" b="0" u="none" dirty="0">
              <a:solidFill>
                <a:schemeClr val="tx1"/>
              </a:solidFill>
              <a:latin typeface="+mn-lt"/>
              <a:ea typeface="+mn-ea"/>
              <a:cs typeface="Calibri" panose="020F0502020204030204" pitchFamily="34" charset="0"/>
            </a:rPr>
            <a:t>遊戲機</a:t>
          </a:r>
          <a:r>
            <a:rPr lang="zh-TW" altLang="en-US" sz="1800" b="0" dirty="0">
              <a:solidFill>
                <a:schemeClr val="tx1"/>
              </a:solidFill>
              <a:latin typeface="+mn-lt"/>
              <a:ea typeface="+mn-ea"/>
              <a:cs typeface="Calibri" panose="020F0502020204030204" pitchFamily="34" charset="0"/>
            </a:rPr>
            <a:t>、</a:t>
          </a:r>
          <a:r>
            <a:rPr lang="en-US" altLang="zh-TW" sz="1800" b="0" u="none" dirty="0">
              <a:solidFill>
                <a:schemeClr val="tx1"/>
              </a:solidFill>
              <a:latin typeface="+mn-lt"/>
              <a:ea typeface="+mn-ea"/>
              <a:cs typeface="Calibri" panose="020F0502020204030204" pitchFamily="34" charset="0"/>
            </a:rPr>
            <a:t>PC</a:t>
          </a:r>
          <a:r>
            <a:rPr lang="zh-TW" altLang="en-US" sz="1800" b="0" dirty="0">
              <a:solidFill>
                <a:schemeClr val="tx1"/>
              </a:solidFill>
              <a:latin typeface="+mn-lt"/>
              <a:ea typeface="+mn-ea"/>
              <a:cs typeface="Calibri" panose="020F0502020204030204" pitchFamily="34" charset="0"/>
            </a:rPr>
            <a:t>、</a:t>
          </a:r>
          <a:r>
            <a:rPr lang="en-US" altLang="zh-TW" sz="1800" b="0" u="none" dirty="0">
              <a:solidFill>
                <a:schemeClr val="tx1"/>
              </a:solidFill>
              <a:latin typeface="+mn-lt"/>
              <a:ea typeface="+mn-ea"/>
              <a:cs typeface="Calibri" panose="020F0502020204030204" pitchFamily="34" charset="0"/>
            </a:rPr>
            <a:t>Mobile</a:t>
          </a:r>
          <a:r>
            <a:rPr lang="zh-TW" altLang="en-US" sz="1800" b="0" dirty="0">
              <a:solidFill>
                <a:schemeClr val="tx1"/>
              </a:solidFill>
              <a:latin typeface="+mn-lt"/>
              <a:ea typeface="+mn-ea"/>
              <a:cs typeface="Calibri" panose="020F0502020204030204" pitchFamily="34" charset="0"/>
            </a:rPr>
            <a:t>、</a:t>
          </a:r>
          <a:r>
            <a:rPr lang="en-US" altLang="zh-TW" sz="1800" b="0" u="none" dirty="0">
              <a:solidFill>
                <a:schemeClr val="tx1"/>
              </a:solidFill>
              <a:latin typeface="+mn-lt"/>
              <a:ea typeface="+mn-ea"/>
              <a:cs typeface="Calibri" panose="020F0502020204030204" pitchFamily="34" charset="0"/>
            </a:rPr>
            <a:t>VR/AR</a:t>
          </a:r>
          <a:endParaRPr lang="zh-TW" altLang="en-US" sz="1800" dirty="0">
            <a:solidFill>
              <a:schemeClr val="tx1"/>
            </a:solidFill>
            <a:latin typeface="+mn-lt"/>
            <a:ea typeface="+mn-ea"/>
          </a:endParaRPr>
        </a:p>
      </dgm:t>
    </dgm:pt>
    <dgm:pt modelId="{BA220B28-4101-4212-B7D5-3F54B96E4F99}" type="parTrans" cxnId="{55227F2F-ABF4-4C5C-90AD-D01873CF5FC1}">
      <dgm:prSet/>
      <dgm:spPr/>
      <dgm:t>
        <a:bodyPr/>
        <a:lstStyle/>
        <a:p>
          <a:endParaRPr lang="zh-TW" altLang="en-US" sz="1800">
            <a:solidFill>
              <a:schemeClr val="tx1"/>
            </a:solidFill>
            <a:latin typeface="+mn-lt"/>
            <a:ea typeface="+mn-ea"/>
          </a:endParaRPr>
        </a:p>
      </dgm:t>
    </dgm:pt>
    <dgm:pt modelId="{D513197D-C11D-40BA-A705-8A38C3C05310}" type="sibTrans" cxnId="{55227F2F-ABF4-4C5C-90AD-D01873CF5FC1}">
      <dgm:prSet/>
      <dgm:spPr/>
      <dgm:t>
        <a:bodyPr/>
        <a:lstStyle/>
        <a:p>
          <a:endParaRPr lang="zh-TW" altLang="en-US" sz="1800">
            <a:solidFill>
              <a:schemeClr val="tx1"/>
            </a:solidFill>
            <a:latin typeface="+mn-lt"/>
            <a:ea typeface="+mn-ea"/>
          </a:endParaRPr>
        </a:p>
      </dgm:t>
    </dgm:pt>
    <dgm:pt modelId="{E49B3AFB-4B9B-43EC-A2E0-5CEF19E2FCF2}">
      <dgm:prSet custT="1"/>
      <dgm:spPr/>
      <dgm:t>
        <a:bodyPr/>
        <a:lstStyle/>
        <a:p>
          <a:r>
            <a:rPr lang="zh-TW" altLang="en-US" sz="1800" b="0" dirty="0">
              <a:solidFill>
                <a:schemeClr val="tx1"/>
              </a:solidFill>
              <a:latin typeface="+mn-lt"/>
              <a:ea typeface="+mn-ea"/>
              <a:cs typeface="Calibri" panose="020F0502020204030204" pitchFamily="34" charset="0"/>
            </a:rPr>
            <a:t>遊戲開發商</a:t>
          </a:r>
          <a:endParaRPr lang="zh-TW" altLang="en-US" sz="1800" dirty="0"/>
        </a:p>
      </dgm:t>
    </dgm:pt>
    <dgm:pt modelId="{AA3CA490-D2DE-4E8F-8843-8125E415DF43}" type="parTrans" cxnId="{0F4C7419-DB16-4634-B393-959719C88872}">
      <dgm:prSet/>
      <dgm:spPr/>
      <dgm:t>
        <a:bodyPr/>
        <a:lstStyle/>
        <a:p>
          <a:endParaRPr lang="zh-TW" altLang="en-US" sz="1800"/>
        </a:p>
      </dgm:t>
    </dgm:pt>
    <dgm:pt modelId="{85A48FE9-7DC5-46C3-B0F9-3622B31113F4}" type="sibTrans" cxnId="{0F4C7419-DB16-4634-B393-959719C88872}">
      <dgm:prSet/>
      <dgm:spPr/>
      <dgm:t>
        <a:bodyPr/>
        <a:lstStyle/>
        <a:p>
          <a:endParaRPr lang="zh-TW" altLang="en-US" sz="1800"/>
        </a:p>
      </dgm:t>
    </dgm:pt>
    <dgm:pt modelId="{0B65AF94-A8CC-4EE6-AD7D-CDC7752E84DD}" type="pres">
      <dgm:prSet presAssocID="{971FFDDB-D63B-4BFB-9095-317A81FF7B67}" presName="Name0" presStyleCnt="0">
        <dgm:presLayoutVars>
          <dgm:dir/>
          <dgm:animLvl val="lvl"/>
          <dgm:resizeHandles/>
        </dgm:presLayoutVars>
      </dgm:prSet>
      <dgm:spPr/>
    </dgm:pt>
    <dgm:pt modelId="{6E9BA2CB-47DE-46B9-B35A-BA4576B43E0B}" type="pres">
      <dgm:prSet presAssocID="{C1EB71C9-2E43-445B-AD0F-1475C1CDA777}" presName="linNode" presStyleCnt="0"/>
      <dgm:spPr/>
    </dgm:pt>
    <dgm:pt modelId="{A46AB7D4-1511-4C33-B387-605A92915E68}" type="pres">
      <dgm:prSet presAssocID="{C1EB71C9-2E43-445B-AD0F-1475C1CDA777}" presName="parentShp" presStyleLbl="node1" presStyleIdx="0" presStyleCnt="4" custScaleX="67256">
        <dgm:presLayoutVars>
          <dgm:bulletEnabled val="1"/>
        </dgm:presLayoutVars>
      </dgm:prSet>
      <dgm:spPr/>
    </dgm:pt>
    <dgm:pt modelId="{8D80B3C4-524D-48AA-8815-4259BA6F3151}" type="pres">
      <dgm:prSet presAssocID="{C1EB71C9-2E43-445B-AD0F-1475C1CDA777}" presName="childShp" presStyleLbl="bgAccFollowNode1" presStyleIdx="0" presStyleCnt="4">
        <dgm:presLayoutVars>
          <dgm:bulletEnabled val="1"/>
        </dgm:presLayoutVars>
      </dgm:prSet>
      <dgm:spPr/>
    </dgm:pt>
    <dgm:pt modelId="{23DD2D8F-BDB4-427D-A14B-42414DEA3087}" type="pres">
      <dgm:prSet presAssocID="{488FCF58-A219-4722-B067-3F677BE89188}" presName="spacing" presStyleCnt="0"/>
      <dgm:spPr/>
    </dgm:pt>
    <dgm:pt modelId="{6DFFD9D8-DFEB-48D5-B758-627912A72B34}" type="pres">
      <dgm:prSet presAssocID="{1C8C8F95-C48A-4C45-90C4-51104ECA17EA}" presName="linNode" presStyleCnt="0"/>
      <dgm:spPr/>
    </dgm:pt>
    <dgm:pt modelId="{6B0539FA-50FA-4FF9-BCBC-AADBDF0FA7BD}" type="pres">
      <dgm:prSet presAssocID="{1C8C8F95-C48A-4C45-90C4-51104ECA17EA}" presName="parentShp" presStyleLbl="node1" presStyleIdx="1" presStyleCnt="4" custScaleX="67256">
        <dgm:presLayoutVars>
          <dgm:bulletEnabled val="1"/>
        </dgm:presLayoutVars>
      </dgm:prSet>
      <dgm:spPr/>
    </dgm:pt>
    <dgm:pt modelId="{C7316E3E-F6C4-44EB-B2C3-991AE41B036C}" type="pres">
      <dgm:prSet presAssocID="{1C8C8F95-C48A-4C45-90C4-51104ECA17EA}" presName="childShp" presStyleLbl="bgAccFollowNode1" presStyleIdx="1" presStyleCnt="4">
        <dgm:presLayoutVars>
          <dgm:bulletEnabled val="1"/>
        </dgm:presLayoutVars>
      </dgm:prSet>
      <dgm:spPr/>
    </dgm:pt>
    <dgm:pt modelId="{AF8CD15E-43B1-434E-AD43-3057140F9EE4}" type="pres">
      <dgm:prSet presAssocID="{6FD9FF64-36B9-41AE-98AB-D8FBB1B97E60}" presName="spacing" presStyleCnt="0"/>
      <dgm:spPr/>
    </dgm:pt>
    <dgm:pt modelId="{338EA27B-C495-4266-8C2E-E8FD35126E8C}" type="pres">
      <dgm:prSet presAssocID="{33B7AE58-57A6-45FD-98E9-E3D14F94E17F}" presName="linNode" presStyleCnt="0"/>
      <dgm:spPr/>
    </dgm:pt>
    <dgm:pt modelId="{3B6BC894-469E-47E0-BD8A-DE9BF93F9FCB}" type="pres">
      <dgm:prSet presAssocID="{33B7AE58-57A6-45FD-98E9-E3D14F94E17F}" presName="parentShp" presStyleLbl="node1" presStyleIdx="2" presStyleCnt="4" custScaleX="67256">
        <dgm:presLayoutVars>
          <dgm:bulletEnabled val="1"/>
        </dgm:presLayoutVars>
      </dgm:prSet>
      <dgm:spPr/>
    </dgm:pt>
    <dgm:pt modelId="{05DAEA5C-CD99-4B25-A046-7CFE71E19E76}" type="pres">
      <dgm:prSet presAssocID="{33B7AE58-57A6-45FD-98E9-E3D14F94E17F}" presName="childShp" presStyleLbl="bgAccFollowNode1" presStyleIdx="2" presStyleCnt="4">
        <dgm:presLayoutVars>
          <dgm:bulletEnabled val="1"/>
        </dgm:presLayoutVars>
      </dgm:prSet>
      <dgm:spPr/>
    </dgm:pt>
    <dgm:pt modelId="{0EA8164E-2469-4AD1-AE31-35872173147E}" type="pres">
      <dgm:prSet presAssocID="{EC7A160F-F18A-4C15-99EC-18DF70AD339C}" presName="spacing" presStyleCnt="0"/>
      <dgm:spPr/>
    </dgm:pt>
    <dgm:pt modelId="{6E744A59-F901-4972-99B4-C701BE707757}" type="pres">
      <dgm:prSet presAssocID="{620D64F6-3184-4BEF-92E4-0FC4ED256C6C}" presName="linNode" presStyleCnt="0"/>
      <dgm:spPr/>
    </dgm:pt>
    <dgm:pt modelId="{44C14486-D88E-4DAD-A6D8-F708D1AE48BB}" type="pres">
      <dgm:prSet presAssocID="{620D64F6-3184-4BEF-92E4-0FC4ED256C6C}" presName="parentShp" presStyleLbl="node1" presStyleIdx="3" presStyleCnt="4" custScaleX="67256">
        <dgm:presLayoutVars>
          <dgm:bulletEnabled val="1"/>
        </dgm:presLayoutVars>
      </dgm:prSet>
      <dgm:spPr/>
    </dgm:pt>
    <dgm:pt modelId="{759C00FC-E9D7-46A4-BDCF-2EAE1C48C80C}" type="pres">
      <dgm:prSet presAssocID="{620D64F6-3184-4BEF-92E4-0FC4ED256C6C}" presName="childShp" presStyleLbl="bgAccFollowNode1" presStyleIdx="3" presStyleCnt="4">
        <dgm:presLayoutVars>
          <dgm:bulletEnabled val="1"/>
        </dgm:presLayoutVars>
      </dgm:prSet>
      <dgm:spPr/>
    </dgm:pt>
  </dgm:ptLst>
  <dgm:cxnLst>
    <dgm:cxn modelId="{616BCF04-484B-4460-ABE9-F535C5F1A114}" srcId="{971FFDDB-D63B-4BFB-9095-317A81FF7B67}" destId="{33B7AE58-57A6-45FD-98E9-E3D14F94E17F}" srcOrd="2" destOrd="0" parTransId="{A87F69E1-FEDA-4337-A409-B51A2AF4E959}" sibTransId="{EC7A160F-F18A-4C15-99EC-18DF70AD339C}"/>
    <dgm:cxn modelId="{19B5AD0C-9822-4B31-A3A0-EB3E1C193A0A}" type="presOf" srcId="{971FFDDB-D63B-4BFB-9095-317A81FF7B67}" destId="{0B65AF94-A8CC-4EE6-AD7D-CDC7752E84DD}" srcOrd="0" destOrd="0" presId="urn:microsoft.com/office/officeart/2005/8/layout/vList6"/>
    <dgm:cxn modelId="{DB0D2516-8BDF-4744-8999-E842AB182CA6}" srcId="{33B7AE58-57A6-45FD-98E9-E3D14F94E17F}" destId="{A3632F0C-A1A4-4C4D-A73A-B2674042F7BE}" srcOrd="0" destOrd="0" parTransId="{104B3484-C8C0-4B75-9C08-F3CE9242B84A}" sibTransId="{2DFF1A53-B15E-4162-AF0F-E95380BF3680}"/>
    <dgm:cxn modelId="{0F4C7419-DB16-4634-B393-959719C88872}" srcId="{C1EB71C9-2E43-445B-AD0F-1475C1CDA777}" destId="{E49B3AFB-4B9B-43EC-A2E0-5CEF19E2FCF2}" srcOrd="0" destOrd="0" parTransId="{AA3CA490-D2DE-4E8F-8843-8125E415DF43}" sibTransId="{85A48FE9-7DC5-46C3-B0F9-3622B31113F4}"/>
    <dgm:cxn modelId="{A8251322-86E7-4D44-9359-492B0D0666F5}" srcId="{971FFDDB-D63B-4BFB-9095-317A81FF7B67}" destId="{C1EB71C9-2E43-445B-AD0F-1475C1CDA777}" srcOrd="0" destOrd="0" parTransId="{79894168-FAB3-4323-9A0A-DDC599C714BD}" sibTransId="{488FCF58-A219-4722-B067-3F677BE89188}"/>
    <dgm:cxn modelId="{55227F2F-ABF4-4C5C-90AD-D01873CF5FC1}" srcId="{620D64F6-3184-4BEF-92E4-0FC4ED256C6C}" destId="{96F6DDC9-5A6D-421D-A1FB-79287F32E8D1}" srcOrd="0" destOrd="0" parTransId="{BA220B28-4101-4212-B7D5-3F54B96E4F99}" sibTransId="{D513197D-C11D-40BA-A705-8A38C3C05310}"/>
    <dgm:cxn modelId="{26E15560-0789-4F83-B7D2-5B87F75138A4}" srcId="{971FFDDB-D63B-4BFB-9095-317A81FF7B67}" destId="{1C8C8F95-C48A-4C45-90C4-51104ECA17EA}" srcOrd="1" destOrd="0" parTransId="{04141E42-28E4-4242-BE21-223AF54042D7}" sibTransId="{6FD9FF64-36B9-41AE-98AB-D8FBB1B97E60}"/>
    <dgm:cxn modelId="{23F65B45-9F5E-4F88-BC4E-6DA59A524D6B}" srcId="{971FFDDB-D63B-4BFB-9095-317A81FF7B67}" destId="{620D64F6-3184-4BEF-92E4-0FC4ED256C6C}" srcOrd="3" destOrd="0" parTransId="{310293E7-84EC-4F0B-8732-9F449EB978A0}" sibTransId="{C8D223F2-F248-466A-B2C3-B38AC1B02DE4}"/>
    <dgm:cxn modelId="{033F7069-15BE-44EC-B7C7-99F60DD75FE3}" type="presOf" srcId="{C1EB71C9-2E43-445B-AD0F-1475C1CDA777}" destId="{A46AB7D4-1511-4C33-B387-605A92915E68}" srcOrd="0" destOrd="0" presId="urn:microsoft.com/office/officeart/2005/8/layout/vList6"/>
    <dgm:cxn modelId="{2EA4327C-6F4F-4656-B305-C28507AC8028}" type="presOf" srcId="{1C8C8F95-C48A-4C45-90C4-51104ECA17EA}" destId="{6B0539FA-50FA-4FF9-BCBC-AADBDF0FA7BD}" srcOrd="0" destOrd="0" presId="urn:microsoft.com/office/officeart/2005/8/layout/vList6"/>
    <dgm:cxn modelId="{11137099-0A79-4C59-90D7-89E5B87DEDCA}" type="presOf" srcId="{E49B3AFB-4B9B-43EC-A2E0-5CEF19E2FCF2}" destId="{8D80B3C4-524D-48AA-8815-4259BA6F3151}" srcOrd="0" destOrd="0" presId="urn:microsoft.com/office/officeart/2005/8/layout/vList6"/>
    <dgm:cxn modelId="{77ACC19B-6AAE-4351-9689-D08291B0D8F6}" type="presOf" srcId="{A3632F0C-A1A4-4C4D-A73A-B2674042F7BE}" destId="{05DAEA5C-CD99-4B25-A046-7CFE71E19E76}" srcOrd="0" destOrd="0" presId="urn:microsoft.com/office/officeart/2005/8/layout/vList6"/>
    <dgm:cxn modelId="{90308CA4-C86E-4747-943A-F92C56CE9297}" type="presOf" srcId="{4EA94FFF-1589-4A3C-AA87-68F6FF52C601}" destId="{C7316E3E-F6C4-44EB-B2C3-991AE41B036C}" srcOrd="0" destOrd="0" presId="urn:microsoft.com/office/officeart/2005/8/layout/vList6"/>
    <dgm:cxn modelId="{1DCCACCC-995F-4EA5-BA50-E961FE64EF45}" type="presOf" srcId="{33B7AE58-57A6-45FD-98E9-E3D14F94E17F}" destId="{3B6BC894-469E-47E0-BD8A-DE9BF93F9FCB}" srcOrd="0" destOrd="0" presId="urn:microsoft.com/office/officeart/2005/8/layout/vList6"/>
    <dgm:cxn modelId="{BE4B0DCD-2840-4FC7-BC99-35371C75BC52}" srcId="{1C8C8F95-C48A-4C45-90C4-51104ECA17EA}" destId="{4EA94FFF-1589-4A3C-AA87-68F6FF52C601}" srcOrd="0" destOrd="0" parTransId="{64D9C038-2F75-445E-9886-B99464768110}" sibTransId="{B5A4E41F-C49C-4B9C-B3E9-8AF20912FF5A}"/>
    <dgm:cxn modelId="{4CC3FBD1-5AB3-49FB-88A9-EE4DE1FD70F7}" type="presOf" srcId="{620D64F6-3184-4BEF-92E4-0FC4ED256C6C}" destId="{44C14486-D88E-4DAD-A6D8-F708D1AE48BB}" srcOrd="0" destOrd="0" presId="urn:microsoft.com/office/officeart/2005/8/layout/vList6"/>
    <dgm:cxn modelId="{2547DDDE-56FD-4ADB-A87F-A5335DEF2B2D}" type="presOf" srcId="{96F6DDC9-5A6D-421D-A1FB-79287F32E8D1}" destId="{759C00FC-E9D7-46A4-BDCF-2EAE1C48C80C}" srcOrd="0" destOrd="0" presId="urn:microsoft.com/office/officeart/2005/8/layout/vList6"/>
    <dgm:cxn modelId="{1F81DD4D-F044-4B02-AF1D-A73DE14CDC42}" type="presParOf" srcId="{0B65AF94-A8CC-4EE6-AD7D-CDC7752E84DD}" destId="{6E9BA2CB-47DE-46B9-B35A-BA4576B43E0B}" srcOrd="0" destOrd="0" presId="urn:microsoft.com/office/officeart/2005/8/layout/vList6"/>
    <dgm:cxn modelId="{80F3967E-D252-4DD8-9810-AD123DA55FB2}" type="presParOf" srcId="{6E9BA2CB-47DE-46B9-B35A-BA4576B43E0B}" destId="{A46AB7D4-1511-4C33-B387-605A92915E68}" srcOrd="0" destOrd="0" presId="urn:microsoft.com/office/officeart/2005/8/layout/vList6"/>
    <dgm:cxn modelId="{AAAB65AD-FF21-4682-A809-399B52C35583}" type="presParOf" srcId="{6E9BA2CB-47DE-46B9-B35A-BA4576B43E0B}" destId="{8D80B3C4-524D-48AA-8815-4259BA6F3151}" srcOrd="1" destOrd="0" presId="urn:microsoft.com/office/officeart/2005/8/layout/vList6"/>
    <dgm:cxn modelId="{0349CD68-0F14-4EDB-97F2-8F833E161762}" type="presParOf" srcId="{0B65AF94-A8CC-4EE6-AD7D-CDC7752E84DD}" destId="{23DD2D8F-BDB4-427D-A14B-42414DEA3087}" srcOrd="1" destOrd="0" presId="urn:microsoft.com/office/officeart/2005/8/layout/vList6"/>
    <dgm:cxn modelId="{4753E4D8-283D-46DE-9931-95D2B7BF6518}" type="presParOf" srcId="{0B65AF94-A8CC-4EE6-AD7D-CDC7752E84DD}" destId="{6DFFD9D8-DFEB-48D5-B758-627912A72B34}" srcOrd="2" destOrd="0" presId="urn:microsoft.com/office/officeart/2005/8/layout/vList6"/>
    <dgm:cxn modelId="{167F9435-F404-46A1-81A4-3DD946C9729C}" type="presParOf" srcId="{6DFFD9D8-DFEB-48D5-B758-627912A72B34}" destId="{6B0539FA-50FA-4FF9-BCBC-AADBDF0FA7BD}" srcOrd="0" destOrd="0" presId="urn:microsoft.com/office/officeart/2005/8/layout/vList6"/>
    <dgm:cxn modelId="{5E217EA9-D6D0-4604-BFCE-6DC56473FCCC}" type="presParOf" srcId="{6DFFD9D8-DFEB-48D5-B758-627912A72B34}" destId="{C7316E3E-F6C4-44EB-B2C3-991AE41B036C}" srcOrd="1" destOrd="0" presId="urn:microsoft.com/office/officeart/2005/8/layout/vList6"/>
    <dgm:cxn modelId="{9BAD0CDB-240E-4021-8D1B-9AA4E6F8F6CB}" type="presParOf" srcId="{0B65AF94-A8CC-4EE6-AD7D-CDC7752E84DD}" destId="{AF8CD15E-43B1-434E-AD43-3057140F9EE4}" srcOrd="3" destOrd="0" presId="urn:microsoft.com/office/officeart/2005/8/layout/vList6"/>
    <dgm:cxn modelId="{4A0E98CE-55A7-4C05-A139-1D9D3DD6DF86}" type="presParOf" srcId="{0B65AF94-A8CC-4EE6-AD7D-CDC7752E84DD}" destId="{338EA27B-C495-4266-8C2E-E8FD35126E8C}" srcOrd="4" destOrd="0" presId="urn:microsoft.com/office/officeart/2005/8/layout/vList6"/>
    <dgm:cxn modelId="{4A416859-9D80-4C4D-83DB-AFEB459433B2}" type="presParOf" srcId="{338EA27B-C495-4266-8C2E-E8FD35126E8C}" destId="{3B6BC894-469E-47E0-BD8A-DE9BF93F9FCB}" srcOrd="0" destOrd="0" presId="urn:microsoft.com/office/officeart/2005/8/layout/vList6"/>
    <dgm:cxn modelId="{382F61C6-1B7D-4EB9-902A-D289FD5B2E9F}" type="presParOf" srcId="{338EA27B-C495-4266-8C2E-E8FD35126E8C}" destId="{05DAEA5C-CD99-4B25-A046-7CFE71E19E76}" srcOrd="1" destOrd="0" presId="urn:microsoft.com/office/officeart/2005/8/layout/vList6"/>
    <dgm:cxn modelId="{6F6AF099-7BBB-4BC4-BD10-9620F85AEAFC}" type="presParOf" srcId="{0B65AF94-A8CC-4EE6-AD7D-CDC7752E84DD}" destId="{0EA8164E-2469-4AD1-AE31-35872173147E}" srcOrd="5" destOrd="0" presId="urn:microsoft.com/office/officeart/2005/8/layout/vList6"/>
    <dgm:cxn modelId="{5EE6E6F0-CDFA-4060-A984-18939F0DB6AA}" type="presParOf" srcId="{0B65AF94-A8CC-4EE6-AD7D-CDC7752E84DD}" destId="{6E744A59-F901-4972-99B4-C701BE707757}" srcOrd="6" destOrd="0" presId="urn:microsoft.com/office/officeart/2005/8/layout/vList6"/>
    <dgm:cxn modelId="{AAAB8672-66B6-4B4E-9818-65B6EA586BF0}" type="presParOf" srcId="{6E744A59-F901-4972-99B4-C701BE707757}" destId="{44C14486-D88E-4DAD-A6D8-F708D1AE48BB}" srcOrd="0" destOrd="0" presId="urn:microsoft.com/office/officeart/2005/8/layout/vList6"/>
    <dgm:cxn modelId="{7FA67E01-A9F1-4DB4-833D-C1458380F7C1}" type="presParOf" srcId="{6E744A59-F901-4972-99B4-C701BE707757}" destId="{759C00FC-E9D7-46A4-BDCF-2EAE1C48C80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0B3C4-524D-48AA-8815-4259BA6F3151}">
      <dsp:nvSpPr>
        <dsp:cNvPr id="0" name=""/>
        <dsp:cNvSpPr/>
      </dsp:nvSpPr>
      <dsp:spPr>
        <a:xfrm>
          <a:off x="1772842" y="1202"/>
          <a:ext cx="3179872" cy="95420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altLang="en-US" sz="1800" b="0" kern="1200" dirty="0">
              <a:solidFill>
                <a:schemeClr val="tx1"/>
              </a:solidFill>
              <a:latin typeface="+mn-lt"/>
              <a:ea typeface="+mn-ea"/>
              <a:cs typeface="Calibri" panose="020F0502020204030204" pitchFamily="34" charset="0"/>
            </a:rPr>
            <a:t>遊戲開發商</a:t>
          </a:r>
          <a:endParaRPr lang="zh-TW" altLang="en-US" sz="1800" kern="1200" dirty="0"/>
        </a:p>
      </dsp:txBody>
      <dsp:txXfrm>
        <a:off x="1772842" y="120477"/>
        <a:ext cx="2822047" cy="715651"/>
      </dsp:txXfrm>
    </dsp:sp>
    <dsp:sp modelId="{A46AB7D4-1511-4C33-B387-605A92915E68}">
      <dsp:nvSpPr>
        <dsp:cNvPr id="0" name=""/>
        <dsp:cNvSpPr/>
      </dsp:nvSpPr>
      <dsp:spPr>
        <a:xfrm>
          <a:off x="347072" y="1202"/>
          <a:ext cx="1425770" cy="95420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bg1"/>
              </a:solidFill>
              <a:latin typeface="+mn-lt"/>
              <a:ea typeface="+mn-ea"/>
            </a:rPr>
            <a:t>開發</a:t>
          </a:r>
        </a:p>
      </dsp:txBody>
      <dsp:txXfrm>
        <a:off x="393652" y="47782"/>
        <a:ext cx="1332610" cy="861041"/>
      </dsp:txXfrm>
    </dsp:sp>
    <dsp:sp modelId="{C7316E3E-F6C4-44EB-B2C3-991AE41B036C}">
      <dsp:nvSpPr>
        <dsp:cNvPr id="0" name=""/>
        <dsp:cNvSpPr/>
      </dsp:nvSpPr>
      <dsp:spPr>
        <a:xfrm>
          <a:off x="1772842" y="1050823"/>
          <a:ext cx="3179872" cy="95420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altLang="en-US" sz="1800" b="0" kern="1200" dirty="0">
              <a:solidFill>
                <a:schemeClr val="tx1"/>
              </a:solidFill>
              <a:latin typeface="+mn-lt"/>
              <a:ea typeface="+mn-ea"/>
              <a:cs typeface="Calibri" panose="020F0502020204030204" pitchFamily="34" charset="0"/>
            </a:rPr>
            <a:t>零售、訂閱制</a:t>
          </a:r>
          <a:r>
            <a:rPr lang="en-US" altLang="zh-TW" sz="1800" b="0" kern="1200" dirty="0">
              <a:solidFill>
                <a:schemeClr val="tx1"/>
              </a:solidFill>
              <a:latin typeface="+mn-lt"/>
              <a:ea typeface="+mn-ea"/>
              <a:cs typeface="Calibri" panose="020F0502020204030204" pitchFamily="34" charset="0"/>
            </a:rPr>
            <a:t>(GAAS)</a:t>
          </a:r>
          <a:r>
            <a:rPr lang="zh-TW" altLang="en-US" sz="1800" b="0" kern="1200" dirty="0">
              <a:solidFill>
                <a:schemeClr val="tx1"/>
              </a:solidFill>
              <a:latin typeface="+mn-lt"/>
              <a:ea typeface="+mn-ea"/>
              <a:cs typeface="Calibri" panose="020F0502020204030204" pitchFamily="34" charset="0"/>
            </a:rPr>
            <a:t>、</a:t>
          </a:r>
          <a:r>
            <a:rPr lang="zh-TW" altLang="en-US" sz="1800" b="0" u="none" kern="1200" dirty="0">
              <a:solidFill>
                <a:schemeClr val="tx1"/>
              </a:solidFill>
              <a:latin typeface="+mn-lt"/>
              <a:ea typeface="+mn-ea"/>
              <a:cs typeface="Calibri" panose="020F0502020204030204" pitchFamily="34" charset="0"/>
            </a:rPr>
            <a:t>雲端</a:t>
          </a:r>
          <a:endParaRPr lang="zh-TW" altLang="en-US" sz="1800" kern="1200" dirty="0">
            <a:solidFill>
              <a:schemeClr val="tx1"/>
            </a:solidFill>
            <a:latin typeface="+mn-lt"/>
            <a:ea typeface="+mn-ea"/>
          </a:endParaRPr>
        </a:p>
      </dsp:txBody>
      <dsp:txXfrm>
        <a:off x="1772842" y="1170098"/>
        <a:ext cx="2822047" cy="715651"/>
      </dsp:txXfrm>
    </dsp:sp>
    <dsp:sp modelId="{6B0539FA-50FA-4FF9-BCBC-AADBDF0FA7BD}">
      <dsp:nvSpPr>
        <dsp:cNvPr id="0" name=""/>
        <dsp:cNvSpPr/>
      </dsp:nvSpPr>
      <dsp:spPr>
        <a:xfrm>
          <a:off x="347072" y="1050823"/>
          <a:ext cx="1425770" cy="9542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bg1"/>
              </a:solidFill>
              <a:latin typeface="+mn-lt"/>
              <a:ea typeface="+mn-ea"/>
            </a:rPr>
            <a:t>平台</a:t>
          </a:r>
          <a:r>
            <a:rPr lang="en-US" altLang="zh-TW" sz="1800" b="1" kern="1200" dirty="0">
              <a:solidFill>
                <a:schemeClr val="bg1"/>
              </a:solidFill>
              <a:latin typeface="+mn-lt"/>
              <a:ea typeface="+mn-ea"/>
            </a:rPr>
            <a:t>/</a:t>
          </a:r>
          <a:r>
            <a:rPr lang="zh-TW" altLang="en-US" sz="1800" b="1" kern="1200" dirty="0">
              <a:solidFill>
                <a:schemeClr val="bg1"/>
              </a:solidFill>
              <a:latin typeface="+mn-lt"/>
              <a:ea typeface="+mn-ea"/>
            </a:rPr>
            <a:t>渠道</a:t>
          </a:r>
        </a:p>
      </dsp:txBody>
      <dsp:txXfrm>
        <a:off x="393652" y="1097403"/>
        <a:ext cx="1332610" cy="861041"/>
      </dsp:txXfrm>
    </dsp:sp>
    <dsp:sp modelId="{05DAEA5C-CD99-4B25-A046-7CFE71E19E76}">
      <dsp:nvSpPr>
        <dsp:cNvPr id="0" name=""/>
        <dsp:cNvSpPr/>
      </dsp:nvSpPr>
      <dsp:spPr>
        <a:xfrm>
          <a:off x="1772842" y="2100445"/>
          <a:ext cx="3179872" cy="95420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solidFill>
                <a:schemeClr val="tx1"/>
              </a:solidFill>
              <a:latin typeface="+mn-lt"/>
              <a:ea typeface="+mn-ea"/>
            </a:rPr>
            <a:t>遊戲購買</a:t>
          </a:r>
          <a:r>
            <a:rPr lang="zh-TW" altLang="en-US" sz="1800" b="0" kern="1200" dirty="0">
              <a:solidFill>
                <a:schemeClr val="tx1"/>
              </a:solidFill>
              <a:latin typeface="+mn-lt"/>
              <a:ea typeface="+mn-ea"/>
              <a:cs typeface="Calibri" panose="020F0502020204030204" pitchFamily="34" charset="0"/>
            </a:rPr>
            <a:t>、</a:t>
          </a:r>
          <a:r>
            <a:rPr lang="zh-TW" altLang="en-US" sz="1800" kern="1200" dirty="0">
              <a:solidFill>
                <a:schemeClr val="tx1"/>
              </a:solidFill>
              <a:latin typeface="+mn-lt"/>
              <a:ea typeface="+mn-ea"/>
            </a:rPr>
            <a:t>時數</a:t>
          </a:r>
          <a:r>
            <a:rPr lang="zh-TW" altLang="en-US" sz="1800" b="0" kern="1200" dirty="0">
              <a:solidFill>
                <a:schemeClr val="tx1"/>
              </a:solidFill>
              <a:latin typeface="+mn-lt"/>
              <a:ea typeface="+mn-ea"/>
              <a:cs typeface="Calibri" panose="020F0502020204030204" pitchFamily="34" charset="0"/>
            </a:rPr>
            <a:t>、</a:t>
          </a:r>
          <a:r>
            <a:rPr lang="zh-TW" altLang="en-US" sz="1800" kern="1200" dirty="0">
              <a:solidFill>
                <a:schemeClr val="tx1"/>
              </a:solidFill>
              <a:latin typeface="+mn-lt"/>
              <a:ea typeface="+mn-ea"/>
            </a:rPr>
            <a:t>內購</a:t>
          </a:r>
          <a:r>
            <a:rPr lang="zh-TW" altLang="en-US" sz="1800" b="0" kern="1200" dirty="0">
              <a:solidFill>
                <a:schemeClr val="tx1"/>
              </a:solidFill>
              <a:latin typeface="+mn-lt"/>
              <a:ea typeface="+mn-ea"/>
              <a:cs typeface="Calibri" panose="020F0502020204030204" pitchFamily="34" charset="0"/>
            </a:rPr>
            <a:t>、</a:t>
          </a:r>
          <a:r>
            <a:rPr lang="zh-TW" altLang="en-US" sz="1800" kern="1200" dirty="0">
              <a:solidFill>
                <a:schemeClr val="tx1"/>
              </a:solidFill>
              <a:latin typeface="+mn-lt"/>
              <a:ea typeface="+mn-ea"/>
            </a:rPr>
            <a:t>廣告</a:t>
          </a:r>
        </a:p>
      </dsp:txBody>
      <dsp:txXfrm>
        <a:off x="1772842" y="2219720"/>
        <a:ext cx="2822047" cy="715651"/>
      </dsp:txXfrm>
    </dsp:sp>
    <dsp:sp modelId="{3B6BC894-469E-47E0-BD8A-DE9BF93F9FCB}">
      <dsp:nvSpPr>
        <dsp:cNvPr id="0" name=""/>
        <dsp:cNvSpPr/>
      </dsp:nvSpPr>
      <dsp:spPr>
        <a:xfrm>
          <a:off x="347072" y="2100445"/>
          <a:ext cx="1425770" cy="9542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bg1"/>
              </a:solidFill>
              <a:latin typeface="+mn-lt"/>
              <a:ea typeface="+mn-ea"/>
            </a:rPr>
            <a:t>遊戲商</a:t>
          </a:r>
        </a:p>
      </dsp:txBody>
      <dsp:txXfrm>
        <a:off x="393652" y="2147025"/>
        <a:ext cx="1332610" cy="861041"/>
      </dsp:txXfrm>
    </dsp:sp>
    <dsp:sp modelId="{759C00FC-E9D7-46A4-BDCF-2EAE1C48C80C}">
      <dsp:nvSpPr>
        <dsp:cNvPr id="0" name=""/>
        <dsp:cNvSpPr/>
      </dsp:nvSpPr>
      <dsp:spPr>
        <a:xfrm>
          <a:off x="1772842" y="3150066"/>
          <a:ext cx="3179872" cy="95420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altLang="en-US" sz="1800" b="0" u="none" kern="1200" dirty="0">
              <a:solidFill>
                <a:schemeClr val="tx1"/>
              </a:solidFill>
              <a:latin typeface="+mn-lt"/>
              <a:ea typeface="+mn-ea"/>
              <a:cs typeface="Calibri" panose="020F0502020204030204" pitchFamily="34" charset="0"/>
            </a:rPr>
            <a:t>遊戲機</a:t>
          </a:r>
          <a:r>
            <a:rPr lang="zh-TW" altLang="en-US" sz="1800" b="0" kern="1200" dirty="0">
              <a:solidFill>
                <a:schemeClr val="tx1"/>
              </a:solidFill>
              <a:latin typeface="+mn-lt"/>
              <a:ea typeface="+mn-ea"/>
              <a:cs typeface="Calibri" panose="020F0502020204030204" pitchFamily="34" charset="0"/>
            </a:rPr>
            <a:t>、</a:t>
          </a:r>
          <a:r>
            <a:rPr lang="en-US" altLang="zh-TW" sz="1800" b="0" u="none" kern="1200" dirty="0">
              <a:solidFill>
                <a:schemeClr val="tx1"/>
              </a:solidFill>
              <a:latin typeface="+mn-lt"/>
              <a:ea typeface="+mn-ea"/>
              <a:cs typeface="Calibri" panose="020F0502020204030204" pitchFamily="34" charset="0"/>
            </a:rPr>
            <a:t>PC</a:t>
          </a:r>
          <a:r>
            <a:rPr lang="zh-TW" altLang="en-US" sz="1800" b="0" kern="1200" dirty="0">
              <a:solidFill>
                <a:schemeClr val="tx1"/>
              </a:solidFill>
              <a:latin typeface="+mn-lt"/>
              <a:ea typeface="+mn-ea"/>
              <a:cs typeface="Calibri" panose="020F0502020204030204" pitchFamily="34" charset="0"/>
            </a:rPr>
            <a:t>、</a:t>
          </a:r>
          <a:r>
            <a:rPr lang="en-US" altLang="zh-TW" sz="1800" b="0" u="none" kern="1200" dirty="0">
              <a:solidFill>
                <a:schemeClr val="tx1"/>
              </a:solidFill>
              <a:latin typeface="+mn-lt"/>
              <a:ea typeface="+mn-ea"/>
              <a:cs typeface="Calibri" panose="020F0502020204030204" pitchFamily="34" charset="0"/>
            </a:rPr>
            <a:t>Mobile</a:t>
          </a:r>
          <a:r>
            <a:rPr lang="zh-TW" altLang="en-US" sz="1800" b="0" kern="1200" dirty="0">
              <a:solidFill>
                <a:schemeClr val="tx1"/>
              </a:solidFill>
              <a:latin typeface="+mn-lt"/>
              <a:ea typeface="+mn-ea"/>
              <a:cs typeface="Calibri" panose="020F0502020204030204" pitchFamily="34" charset="0"/>
            </a:rPr>
            <a:t>、</a:t>
          </a:r>
          <a:r>
            <a:rPr lang="en-US" altLang="zh-TW" sz="1800" b="0" u="none" kern="1200" dirty="0">
              <a:solidFill>
                <a:schemeClr val="tx1"/>
              </a:solidFill>
              <a:latin typeface="+mn-lt"/>
              <a:ea typeface="+mn-ea"/>
              <a:cs typeface="Calibri" panose="020F0502020204030204" pitchFamily="34" charset="0"/>
            </a:rPr>
            <a:t>VR/AR</a:t>
          </a:r>
          <a:endParaRPr lang="zh-TW" altLang="en-US" sz="1800" kern="1200" dirty="0">
            <a:solidFill>
              <a:schemeClr val="tx1"/>
            </a:solidFill>
            <a:latin typeface="+mn-lt"/>
            <a:ea typeface="+mn-ea"/>
          </a:endParaRPr>
        </a:p>
      </dsp:txBody>
      <dsp:txXfrm>
        <a:off x="1772842" y="3269341"/>
        <a:ext cx="2822047" cy="715651"/>
      </dsp:txXfrm>
    </dsp:sp>
    <dsp:sp modelId="{44C14486-D88E-4DAD-A6D8-F708D1AE48BB}">
      <dsp:nvSpPr>
        <dsp:cNvPr id="0" name=""/>
        <dsp:cNvSpPr/>
      </dsp:nvSpPr>
      <dsp:spPr>
        <a:xfrm>
          <a:off x="347072" y="3150066"/>
          <a:ext cx="1425770" cy="95420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bg1"/>
              </a:solidFill>
              <a:latin typeface="+mn-lt"/>
              <a:ea typeface="+mn-ea"/>
            </a:rPr>
            <a:t>玩家</a:t>
          </a:r>
        </a:p>
      </dsp:txBody>
      <dsp:txXfrm>
        <a:off x="393652" y="3196646"/>
        <a:ext cx="1332610" cy="86104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040F08EB-F168-4391-A56F-5068EEA33EE7}" type="datetimeFigureOut">
              <a:rPr lang="zh-TW" altLang="en-US" smtClean="0"/>
              <a:t>2025/7/11</a:t>
            </a:fld>
            <a:endParaRPr lang="zh-TW" altLang="en-US"/>
          </a:p>
        </p:txBody>
      </p:sp>
      <p:sp>
        <p:nvSpPr>
          <p:cNvPr id="4" name="投影片圖像版面配置區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208602" y="4783306"/>
            <a:ext cx="6372766" cy="4657340"/>
          </a:xfrm>
          <a:prstGeom prst="rect">
            <a:avLst/>
          </a:prstGeom>
        </p:spPr>
        <p:txBody>
          <a:bodyPr vert="horz" lIns="91440" tIns="45720" rIns="91440" bIns="45720" rtlCol="0"/>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6C76708-3FFE-41D0-A1FC-B8BB2896A9AC}" type="slidenum">
              <a:rPr lang="zh-TW" altLang="en-US" smtClean="0"/>
              <a:t>‹#›</a:t>
            </a:fld>
            <a:endParaRPr lang="zh-TW" altLang="en-US"/>
          </a:p>
        </p:txBody>
      </p:sp>
    </p:spTree>
    <p:extLst>
      <p:ext uri="{BB962C8B-B14F-4D97-AF65-F5344CB8AC3E}">
        <p14:creationId xmlns:p14="http://schemas.microsoft.com/office/powerpoint/2010/main" val="1422622770"/>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76275" y="809625"/>
            <a:ext cx="5395913" cy="40481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8EF378-89C1-4B76-9131-3CB09A6844B0}" type="slidenum">
              <a:rPr lang="en-US" altLang="zh-TW" smtClean="0"/>
              <a:pPr>
                <a:defRPr/>
              </a:pPr>
              <a:t>1</a:t>
            </a:fld>
            <a:endParaRPr lang="en-US" altLang="zh-TW"/>
          </a:p>
        </p:txBody>
      </p:sp>
    </p:spTree>
    <p:extLst>
      <p:ext uri="{BB962C8B-B14F-4D97-AF65-F5344CB8AC3E}">
        <p14:creationId xmlns:p14="http://schemas.microsoft.com/office/powerpoint/2010/main" val="94749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76708-3FFE-41D0-A1FC-B8BB2896A9AC}" type="slidenum">
              <a:rPr lang="zh-TW" altLang="en-US" smtClean="0"/>
              <a:t>11</a:t>
            </a:fld>
            <a:endParaRPr lang="zh-TW" altLang="en-US"/>
          </a:p>
        </p:txBody>
      </p:sp>
    </p:spTree>
    <p:extLst>
      <p:ext uri="{BB962C8B-B14F-4D97-AF65-F5344CB8AC3E}">
        <p14:creationId xmlns:p14="http://schemas.microsoft.com/office/powerpoint/2010/main" val="137432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76275" y="809625"/>
            <a:ext cx="5395913" cy="40481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8EF378-89C1-4B76-9131-3CB09A6844B0}" type="slidenum">
              <a:rPr lang="en-US" altLang="zh-TW" smtClean="0"/>
              <a:pPr>
                <a:defRPr/>
              </a:pPr>
              <a:t>12</a:t>
            </a:fld>
            <a:endParaRPr lang="en-US" altLang="zh-TW"/>
          </a:p>
        </p:txBody>
      </p:sp>
    </p:spTree>
    <p:extLst>
      <p:ext uri="{BB962C8B-B14F-4D97-AF65-F5344CB8AC3E}">
        <p14:creationId xmlns:p14="http://schemas.microsoft.com/office/powerpoint/2010/main" val="44311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sz="16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13</a:t>
            </a:fld>
            <a:endParaRPr lang="zh-TW" altLang="en-US"/>
          </a:p>
        </p:txBody>
      </p:sp>
    </p:spTree>
    <p:extLst>
      <p:ext uri="{BB962C8B-B14F-4D97-AF65-F5344CB8AC3E}">
        <p14:creationId xmlns:p14="http://schemas.microsoft.com/office/powerpoint/2010/main" val="8845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14</a:t>
            </a:fld>
            <a:endParaRPr lang="zh-TW" altLang="en-US"/>
          </a:p>
        </p:txBody>
      </p:sp>
    </p:spTree>
    <p:extLst>
      <p:ext uri="{BB962C8B-B14F-4D97-AF65-F5344CB8AC3E}">
        <p14:creationId xmlns:p14="http://schemas.microsoft.com/office/powerpoint/2010/main" val="103667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208602" y="4783307"/>
            <a:ext cx="6372766" cy="4657340"/>
          </a:xfrm>
        </p:spPr>
        <p:txBody>
          <a:bodyPr/>
          <a:lstStyle/>
          <a:p>
            <a:endParaRPr lang="en-US" altLang="zh-TW"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15</a:t>
            </a:fld>
            <a:endParaRPr lang="zh-TW" altLang="en-US"/>
          </a:p>
        </p:txBody>
      </p:sp>
    </p:spTree>
    <p:extLst>
      <p:ext uri="{BB962C8B-B14F-4D97-AF65-F5344CB8AC3E}">
        <p14:creationId xmlns:p14="http://schemas.microsoft.com/office/powerpoint/2010/main" val="109788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3367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18</a:t>
            </a:fld>
            <a:endParaRPr lang="zh-TW" altLang="en-US"/>
          </a:p>
        </p:txBody>
      </p:sp>
    </p:spTree>
    <p:extLst>
      <p:ext uri="{BB962C8B-B14F-4D97-AF65-F5344CB8AC3E}">
        <p14:creationId xmlns:p14="http://schemas.microsoft.com/office/powerpoint/2010/main" val="380885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19</a:t>
            </a:fld>
            <a:endParaRPr lang="zh-TW" altLang="en-US"/>
          </a:p>
        </p:txBody>
      </p:sp>
    </p:spTree>
    <p:extLst>
      <p:ext uri="{BB962C8B-B14F-4D97-AF65-F5344CB8AC3E}">
        <p14:creationId xmlns:p14="http://schemas.microsoft.com/office/powerpoint/2010/main" val="155886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20</a:t>
            </a:fld>
            <a:endParaRPr lang="zh-TW" altLang="en-US"/>
          </a:p>
        </p:txBody>
      </p:sp>
    </p:spTree>
    <p:extLst>
      <p:ext uri="{BB962C8B-B14F-4D97-AF65-F5344CB8AC3E}">
        <p14:creationId xmlns:p14="http://schemas.microsoft.com/office/powerpoint/2010/main" val="289516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520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76708-3FFE-41D0-A1FC-B8BB2896A9AC}" type="slidenum">
              <a:rPr lang="zh-TW" altLang="en-US" smtClean="0"/>
              <a:t>3</a:t>
            </a:fld>
            <a:endParaRPr lang="zh-TW" altLang="en-US"/>
          </a:p>
        </p:txBody>
      </p:sp>
    </p:spTree>
    <p:extLst>
      <p:ext uri="{BB962C8B-B14F-4D97-AF65-F5344CB8AC3E}">
        <p14:creationId xmlns:p14="http://schemas.microsoft.com/office/powerpoint/2010/main" val="407152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vs SPX(F12:+6.3%, Y+1:+12.8%, Y+2: +9.1%)</a:t>
            </a:r>
            <a:endParaRPr lang="zh-TW" altLang="en-US" dirty="0"/>
          </a:p>
        </p:txBody>
      </p:sp>
      <p:sp>
        <p:nvSpPr>
          <p:cNvPr id="4" name="投影片編號版面配置區 3"/>
          <p:cNvSpPr>
            <a:spLocks noGrp="1"/>
          </p:cNvSpPr>
          <p:nvPr>
            <p:ph type="sldNum" sz="quarter" idx="5"/>
          </p:nvPr>
        </p:nvSpPr>
        <p:spPr/>
        <p:txBody>
          <a:bodyPr/>
          <a:lstStyle/>
          <a:p>
            <a:fld id="{76C76708-3FFE-41D0-A1FC-B8BB2896A9AC}" type="slidenum">
              <a:rPr lang="zh-TW" altLang="en-US" smtClean="0"/>
              <a:t>5</a:t>
            </a:fld>
            <a:endParaRPr lang="zh-TW" altLang="en-US"/>
          </a:p>
        </p:txBody>
      </p:sp>
    </p:spTree>
    <p:extLst>
      <p:ext uri="{BB962C8B-B14F-4D97-AF65-F5344CB8AC3E}">
        <p14:creationId xmlns:p14="http://schemas.microsoft.com/office/powerpoint/2010/main" val="75109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600" b="1" dirty="0">
              <a:solidFill>
                <a:schemeClr val="bg1"/>
              </a:solidFill>
              <a:effectLst>
                <a:outerShdw blurRad="50800" dist="38100" dir="2700000" algn="tl" rotWithShape="0">
                  <a:prstClr val="black">
                    <a:alpha val="40000"/>
                  </a:prstClr>
                </a:outerShdw>
              </a:effectLst>
              <a:latin typeface="+mn-lt"/>
              <a:ea typeface="+mn-ea"/>
              <a:cs typeface="Calibri" panose="020F0502020204030204" pitchFamily="34" charset="0"/>
            </a:endParaRPr>
          </a:p>
        </p:txBody>
      </p:sp>
      <p:sp>
        <p:nvSpPr>
          <p:cNvPr id="4" name="投影片編號版面配置區 3"/>
          <p:cNvSpPr>
            <a:spLocks noGrp="1"/>
          </p:cNvSpPr>
          <p:nvPr>
            <p:ph type="sldNum" sz="quarter" idx="5"/>
          </p:nvPr>
        </p:nvSpPr>
        <p:spPr/>
        <p:txBody>
          <a:bodyPr/>
          <a:lstStyle/>
          <a:p>
            <a:fld id="{76C76708-3FFE-41D0-A1FC-B8BB2896A9AC}" type="slidenum">
              <a:rPr lang="zh-TW" altLang="en-US" smtClean="0"/>
              <a:t>6</a:t>
            </a:fld>
            <a:endParaRPr lang="zh-TW" altLang="en-US"/>
          </a:p>
        </p:txBody>
      </p:sp>
    </p:spTree>
    <p:extLst>
      <p:ext uri="{BB962C8B-B14F-4D97-AF65-F5344CB8AC3E}">
        <p14:creationId xmlns:p14="http://schemas.microsoft.com/office/powerpoint/2010/main" val="80527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TW" b="1" dirty="0"/>
          </a:p>
        </p:txBody>
      </p:sp>
      <p:sp>
        <p:nvSpPr>
          <p:cNvPr id="4" name="投影片編號版面配置區 3"/>
          <p:cNvSpPr>
            <a:spLocks noGrp="1"/>
          </p:cNvSpPr>
          <p:nvPr>
            <p:ph type="sldNum" sz="quarter" idx="5"/>
          </p:nvPr>
        </p:nvSpPr>
        <p:spPr/>
        <p:txBody>
          <a:bodyPr/>
          <a:lstStyle/>
          <a:p>
            <a:fld id="{76C76708-3FFE-41D0-A1FC-B8BB2896A9AC}" type="slidenum">
              <a:rPr lang="zh-TW" altLang="en-US" smtClean="0"/>
              <a:t>7</a:t>
            </a:fld>
            <a:endParaRPr lang="zh-TW" altLang="en-US"/>
          </a:p>
        </p:txBody>
      </p:sp>
    </p:spTree>
    <p:extLst>
      <p:ext uri="{BB962C8B-B14F-4D97-AF65-F5344CB8AC3E}">
        <p14:creationId xmlns:p14="http://schemas.microsoft.com/office/powerpoint/2010/main" val="55444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6C76708-3FFE-41D0-A1FC-B8BB2896A9AC}" type="slidenum">
              <a:rPr lang="zh-TW" altLang="en-US" smtClean="0"/>
              <a:t>8</a:t>
            </a:fld>
            <a:endParaRPr lang="zh-TW" altLang="en-US"/>
          </a:p>
        </p:txBody>
      </p:sp>
    </p:spTree>
    <p:extLst>
      <p:ext uri="{BB962C8B-B14F-4D97-AF65-F5344CB8AC3E}">
        <p14:creationId xmlns:p14="http://schemas.microsoft.com/office/powerpoint/2010/main" val="147449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76708-3FFE-41D0-A1FC-B8BB2896A9AC}" type="slidenum">
              <a:rPr lang="zh-TW" altLang="en-US" smtClean="0"/>
              <a:t>9</a:t>
            </a:fld>
            <a:endParaRPr lang="zh-TW" altLang="en-US"/>
          </a:p>
        </p:txBody>
      </p:sp>
    </p:spTree>
    <p:extLst>
      <p:ext uri="{BB962C8B-B14F-4D97-AF65-F5344CB8AC3E}">
        <p14:creationId xmlns:p14="http://schemas.microsoft.com/office/powerpoint/2010/main" val="207140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C76708-3FFE-41D0-A1FC-B8BB2896A9AC}" type="slidenum">
              <a:rPr lang="zh-TW" altLang="en-US" smtClean="0"/>
              <a:t>10</a:t>
            </a:fld>
            <a:endParaRPr lang="zh-TW" altLang="en-US"/>
          </a:p>
        </p:txBody>
      </p:sp>
    </p:spTree>
    <p:extLst>
      <p:ext uri="{BB962C8B-B14F-4D97-AF65-F5344CB8AC3E}">
        <p14:creationId xmlns:p14="http://schemas.microsoft.com/office/powerpoint/2010/main" val="393686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共同基金 警語">
    <p:spTree>
      <p:nvGrpSpPr>
        <p:cNvPr id="1" name=""/>
        <p:cNvGrpSpPr/>
        <p:nvPr/>
      </p:nvGrpSpPr>
      <p:grpSpPr>
        <a:xfrm>
          <a:off x="0" y="0"/>
          <a:ext cx="0" cy="0"/>
          <a:chOff x="0" y="0"/>
          <a:chExt cx="0" cy="0"/>
        </a:xfrm>
      </p:grpSpPr>
      <p:sp>
        <p:nvSpPr>
          <p:cNvPr id="3" name="矩形 2"/>
          <p:cNvSpPr/>
          <p:nvPr userDrawn="1"/>
        </p:nvSpPr>
        <p:spPr>
          <a:xfrm>
            <a:off x="251520" y="476590"/>
            <a:ext cx="8641200" cy="482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00000"/>
              </a:lnSpc>
            </a:pPr>
            <a:r>
              <a:rPr kumimoji="1"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共同基金風險聲明</a:t>
            </a:r>
            <a:r>
              <a:rPr kumimoji="1"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第一金投信獨立經營管理。本基金經金管會核准或同意生效，惟不表示絕無風險。基金經理公司以往之經理績效不保證基金之最低投資收益；基金經理公司除盡善良管理人之注意義務外，不負責基金之盈虧，亦不保證最低之收益，投資人申購前應詳閱基金公開說明書。有關基金應負擔之費用（境外基金含分銷費用、反稀釋費用）及基金之相關投資風險已揭露於基金之公開說明書或投資人須知中，</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基金經理</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公司及各銷售機構備有公開說明書，歡迎索取，或自行至</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基金經理</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公司官網（</a:t>
            </a:r>
            <a:r>
              <a:rPr kumimoji="1" lang="en-US" altLang="zh-TW" sz="900" b="1" u="none" kern="1200" dirty="0">
                <a:solidFill>
                  <a:schemeClr val="tx1"/>
                </a:solidFill>
                <a:effectLst/>
                <a:latin typeface="微軟正黑體" panose="020B0604030504040204" pitchFamily="34" charset="-120"/>
                <a:ea typeface="微軟正黑體" panose="020B0604030504040204" pitchFamily="34" charset="-120"/>
                <a:cs typeface="+mn-cs"/>
              </a:rPr>
              <a:t>www.fsitc.com.tw</a:t>
            </a:r>
            <a:r>
              <a:rPr kumimoji="1" lang="zh-TW" altLang="en-US" sz="900" b="1" u="none"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u="none" kern="1200" dirty="0">
                <a:solidFill>
                  <a:schemeClr val="tx1"/>
                </a:solidFill>
                <a:effectLst/>
                <a:latin typeface="微軟正黑體" panose="020B0604030504040204" pitchFamily="34" charset="-120"/>
                <a:ea typeface="微軟正黑體" panose="020B0604030504040204" pitchFamily="34" charset="-120"/>
                <a:cs typeface="+mn-cs"/>
              </a:rPr>
              <a:t>、公開資訊觀測站（mops.twse.com.tw</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）或境外基金資訊觀測站（</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announce.fundclear.com.tw</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）下載。</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本基金無受存款保險、保險安定基金或其他相關保護機制之保障，投資人須自負盈虧，最大損失可能為全部本金。</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基金非投資等級債券之投資占顯著比重者，適合能承受較高風險之非保守型之投資人。由於非投資等級債券之信用評等未達投資等級或未經信用評等，且對利率變動的敏感度甚高，故本基金可能會因利率上升、市場流動性下降，或債券發行機構違約不支付本金、利息或破產而蒙受虧損，投資人應審慎評估。本基金不適合無法承擔相關風險之投資人。投資人投資以非投資等級債券為訴求之基金不宜占其投資組合過高之比重。非投資等級債可能投資美國 </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Rule 144A </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債券</a:t>
            </a:r>
            <a:r>
              <a:rPr kumimoji="1" lang="zh-TW" altLang="zh-TW" sz="900" b="1" kern="1200" dirty="0">
                <a:solidFill>
                  <a:srgbClr val="085840"/>
                </a:solidFill>
                <a:effectLst/>
                <a:latin typeface="微軟正黑體" panose="020B0604030504040204" pitchFamily="34" charset="-120"/>
                <a:ea typeface="微軟正黑體" panose="020B0604030504040204" pitchFamily="34" charset="-120"/>
                <a:cs typeface="+mn-cs"/>
              </a:rPr>
              <a:t>（境內基金投資比例最高可達基金總資產</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30</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％，實際投資上限詳見各基金公開說明書</a:t>
            </a:r>
            <a:r>
              <a:rPr kumimoji="1" lang="zh-TW"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，該債券屬私募性質，易發生流動性不足，財務訊息揭露不完整或價格不透明導致高波動性之風險。投資於具損失吸收能力債券</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含應急可轉換債券</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(Contingent Convertible Bond, </a:t>
            </a:r>
            <a:r>
              <a:rPr kumimoji="1" lang="en-US" altLang="zh-TW" sz="900" b="1" kern="1200" dirty="0" err="1">
                <a:solidFill>
                  <a:srgbClr val="085840"/>
                </a:solidFill>
                <a:effectLst/>
                <a:latin typeface="微軟正黑體" panose="020B0604030504040204" pitchFamily="34" charset="-120"/>
                <a:ea typeface="微軟正黑體" panose="020B0604030504040204" pitchFamily="34" charset="-120"/>
                <a:cs typeface="+mn-cs"/>
              </a:rPr>
              <a:t>CoCo</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 Bond)</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及具總損失吸收能力</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(Total Loss-Absorbing </a:t>
            </a:r>
            <a:r>
              <a:rPr kumimoji="1" lang="en-US" altLang="zh-TW" sz="900" b="1" kern="1200" dirty="0" err="1">
                <a:solidFill>
                  <a:srgbClr val="085840"/>
                </a:solidFill>
                <a:effectLst/>
                <a:latin typeface="微軟正黑體" panose="020B0604030504040204" pitchFamily="34" charset="-120"/>
                <a:ea typeface="微軟正黑體" panose="020B0604030504040204" pitchFamily="34" charset="-120"/>
                <a:cs typeface="+mn-cs"/>
              </a:rPr>
              <a:t>Capacity,TLAC</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債券</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最高可投資基金總資產</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40%</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該類債券可能包括金融領域集中度風險、導致部分或全部債權減記、息票取消、流動性風險、債權轉換股權等變動風險，實際投資上限詳見基金公開說明書。由於轉換公司債同時兼具債券與股票之性質，因此除利率風險、流動性風險及信用風險外，還可能因標的股票價格波動而造成該可轉換公司債之價格波動而投資非投資等級或未經信用評等之轉換公司債所承受之信用風險相對較高。部分可配息基金配息前未先扣除應負擔之相關費用，且基金的配息可能由基金的收益或本金或收益平準金中支付（各</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ETF</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基金或子基金配息前已先扣除應負擔之相關費用且配息不涉及本金）。任何涉及由本金支出的部份，可能導致原始投資金額以同等比例減損。基金配息率不代表基金報酬率，且過去配息率不代表未來配息率；基金淨值可能因市場因素而上下波動。基金經理公司不保證本基金最低之收益率或獲利，配息金額會因操作及收入來源而有變化，且投資之風險無法因分散投資而完全消除，投資人仍應自行承擔相關風險。投資人可至基金經理公司官網查詢最近</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12</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個月內由本金支付之配息組成項目。各期間報酬率</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含息</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是假設收益分配均滾入再投資於本基金之期間累積報酬率。</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目標到期基金到期即信託契約終止，經理公司將根據屆時淨資產價值進行償付。目標到期基金非定存之替代品，亦不保證收益分配金額與本金之全額返還。目標到期基金投資組合之持債在無信用風險發生的情況下，隨著愈接近到期日，市場價格將愈接近債券面額，然目標到期基金仍存在違約風險與價格損失風險。目標到期基金以持有債券至到期為主要投資策略，惟其投資組合可能因應贖回款需求、執行信用風險部位管理、資金再投資或適度增進收益等而進行調整；原則上，投資組合中個別債券到期年限以不超過基金實際存續年限為主，其存續期間（</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duration</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將隨著債券存續年限縮短而逐年降低，並在期滿時接近於零。目標到期基金可能持有部分到期日超過或未及基金到期日之單一債券，故投資人將承擔債券再投資風險或價格風險；契約存續期間屆滿前提出買回者，將收取提前買回費用並歸入基金資產，以維護既有投資人利益。買回費用標準詳見公開說明書。目標到期基金不建議投資人從事短線交易並鼓勵投資人持有至基金到期。目標到期基金成立屆滿一定年限後，於基金持有之債券到期時，得投資短天期債券（含短天期公債），所指年限及「短天期債券」定義，詳見公開說明書。內容涉及新興市場部分，因其波動性與風險程度較高，且政治與經濟情勢穩定度可能低於已開發國家，可能使資產價值受不同程度之影響。中國為外匯管制市場，投資相關有價證券可能有資金無法即時匯回之風險，或可能因特殊情事致延遲給付買回價款，投資人另須留意中國特定政治、經濟、法規與巿場等投資風險。境外基金投資中國證券市場之有價證券，以掛牌上市有價證券及銀行間債券市場為限，除經金管會核准外，投資總額不得超過淨資產價值之</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20%</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匯率走勢可能影響所投資之海外資產而使資產價值變動。</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投資人以非本基金計價幣別之貨幣換匯後投資本基金者，須自行承擔匯率變動之風險，人民幣相較於其他貨幣仍受政府高度控管，中國政府可能因政策性動作或管控金融市場而引導人民幣升貶值，造成人民幣匯率波動，投資人於投資人民幣計價受益權單位時應考量匯率波動風險。南非幣一般被視為高波動、高風險貨幣，投資人應瞭解投資南非幣計價級別所額外承擔之匯率風險。若投資人係以非南非幣申購南非幣計價受益權單位基金，須額外承擔因換匯所生之匯率波動風險，本公司不鼓勵持有南非幣以外之投資人因投機匯率變動目的而選擇南非幣計價受益權單位。倘若南非幣匯率短期內波動過鉅，將明顯影響基金南非幣別計價受益權單位之每單位淨值。</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本資料提及之經濟走勢預測不必然代表該基金之績效，基金投資風險請詳閱基金公開說明書。投資人因不同時間進場，將有不同之投資績效，過去之績效亦不代表未來績效之保證。</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以</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過去績效進行模擬投資組合之報酬率，僅為歷史資料模擬投資組合之結果，不代表</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任何基金或相關</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投資組合之實際報酬率及未來績效保證</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不同時間進行模擬操作，結果可能不同。</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本資料提及之企業、指數或投資標的，僅為舉例說明之用，不代表任何投資之推薦。有關未成立之基金初期資產配置，僅為暫訂規劃，實際投資配置可能依市場狀況而改變。</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基金風險報酬等級，</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參酌</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投信投顧公會分類標準，由低至高分為</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RR1~RR5</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等五個等級。此分類係基於一般市況反映市場價格波動風險，無法涵蓋所有風險，不宜作為投資唯一依據，投資人仍應注意所投資基金之個別風險，並考量個人風險承擔能力、資金可運用期間等，始為投資判斷。本基金屬環境、社會及治理相關主題基金</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，相關基金之風險可能含有產業景氣循環變動、流動性不足、外匯管制、投資地區政經社會變動、對第三方資料來源依賴、對特定</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ESG</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投資重點之集中度或其他投資風險。</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有關基金之</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ESG</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資訊，投資人應於申購前詳閱基金公開說明書或投資人須知所載之所有特色及目標等資訊，可至本公司官網</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(https://www.fsitc.com.tw/)或至基金資訊觀測站(https://announce.fundclear.com.tw/MOPSFundWeb/ESG.jsp)</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進行查詢</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。遞延手續費</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N</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級別，持有未滿</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年，手續費率分別為</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，於買回時以申購金額、贖回金額孰低計收，滿</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年者免付。</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endParaRPr kumimoji="1" lang="en-US" altLang="zh-TW" sz="300" b="0"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（第一金證券投資信託股份有限公司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台北市民權東路三段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6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號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7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樓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 02-2504-1000</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a:t>
            </a:r>
          </a:p>
        </p:txBody>
      </p:sp>
    </p:spTree>
    <p:extLst>
      <p:ext uri="{BB962C8B-B14F-4D97-AF65-F5344CB8AC3E}">
        <p14:creationId xmlns:p14="http://schemas.microsoft.com/office/powerpoint/2010/main" val="314758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隔頁">
    <p:spTree>
      <p:nvGrpSpPr>
        <p:cNvPr id="1" name=""/>
        <p:cNvGrpSpPr/>
        <p:nvPr/>
      </p:nvGrpSpPr>
      <p:grpSpPr>
        <a:xfrm>
          <a:off x="0" y="0"/>
          <a:ext cx="0" cy="0"/>
          <a:chOff x="0" y="0"/>
          <a:chExt cx="0" cy="0"/>
        </a:xfrm>
      </p:grpSpPr>
      <p:pic>
        <p:nvPicPr>
          <p:cNvPr id="10" name="Picture 44" descr="未命名-1">
            <a:extLst>
              <a:ext uri="{FF2B5EF4-FFF2-40B4-BE49-F238E27FC236}">
                <a16:creationId xmlns:a16="http://schemas.microsoft.com/office/drawing/2014/main" id="{B7BF6F49-A32D-481B-95CA-CA205E7E7FC6}"/>
              </a:ext>
            </a:extLst>
          </p:cNvPr>
          <p:cNvPicPr>
            <a:picLocks noChangeAspect="1" noChangeArrowheads="1"/>
          </p:cNvPicPr>
          <p:nvPr userDrawn="1"/>
        </p:nvPicPr>
        <p:blipFill>
          <a:blip r:embed="rId2" cstate="print"/>
          <a:srcRect/>
          <a:stretch>
            <a:fillRect/>
          </a:stretch>
        </p:blipFill>
        <p:spPr bwMode="auto">
          <a:xfrm rot="10800000">
            <a:off x="-8670" y="0"/>
            <a:ext cx="2519716" cy="6538834"/>
          </a:xfrm>
          <a:prstGeom prst="rect">
            <a:avLst/>
          </a:prstGeom>
          <a:noFill/>
          <a:ln w="9525">
            <a:noFill/>
            <a:miter lim="800000"/>
            <a:headEnd/>
            <a:tailEnd/>
          </a:ln>
        </p:spPr>
      </p:pic>
      <p:sp>
        <p:nvSpPr>
          <p:cNvPr id="3" name="標題版面配置區 1"/>
          <p:cNvSpPr>
            <a:spLocks noGrp="1"/>
          </p:cNvSpPr>
          <p:nvPr>
            <p:ph type="title" hasCustomPrompt="1"/>
          </p:nvPr>
        </p:nvSpPr>
        <p:spPr bwMode="auto">
          <a:xfrm>
            <a:off x="521437" y="2419353"/>
            <a:ext cx="17822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lang="zh-TW" altLang="en-US" sz="4800" b="1" kern="1200" dirty="0">
                <a:solidFill>
                  <a:schemeClr val="bg1"/>
                </a:solidFill>
                <a:effectLst/>
                <a:latin typeface="微軟正黑體" pitchFamily="34" charset="-120"/>
                <a:ea typeface="微軟正黑體" pitchFamily="34" charset="-120"/>
                <a:cs typeface="+mj-cs"/>
              </a:defRPr>
            </a:lvl1pPr>
          </a:lstStyle>
          <a:p>
            <a:pPr lvl="0"/>
            <a:r>
              <a:rPr lang="zh-TW" altLang="en-US" dirty="0"/>
              <a:t>摘要</a:t>
            </a:r>
          </a:p>
        </p:txBody>
      </p:sp>
      <p:sp>
        <p:nvSpPr>
          <p:cNvPr id="4" name="文字版面配置區 3"/>
          <p:cNvSpPr>
            <a:spLocks noGrp="1"/>
          </p:cNvSpPr>
          <p:nvPr>
            <p:ph type="body" sz="half" idx="2"/>
          </p:nvPr>
        </p:nvSpPr>
        <p:spPr>
          <a:xfrm>
            <a:off x="2771116" y="6021360"/>
            <a:ext cx="6013469" cy="346155"/>
          </a:xfrm>
          <a:prstGeom prst="rect">
            <a:avLst/>
          </a:prstGeom>
        </p:spPr>
        <p:txBody>
          <a:bodyPr/>
          <a:lstStyle>
            <a:lvl1pPr marL="0" indent="0" algn="just">
              <a:buNone/>
              <a:defRPr sz="800">
                <a:latin typeface="微軟正黑體" pitchFamily="34" charset="-120"/>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6" name="內容版面配置區 2"/>
          <p:cNvSpPr>
            <a:spLocks noGrp="1"/>
          </p:cNvSpPr>
          <p:nvPr>
            <p:ph idx="1"/>
          </p:nvPr>
        </p:nvSpPr>
        <p:spPr>
          <a:xfrm>
            <a:off x="521437" y="3789054"/>
            <a:ext cx="1782248" cy="2005613"/>
          </a:xfrm>
          <a:prstGeom prst="rect">
            <a:avLst/>
          </a:prstGeom>
        </p:spPr>
        <p:txBody>
          <a:bodyPr/>
          <a:lstStyle>
            <a:lvl1pPr marL="0" indent="0">
              <a:buFont typeface="Wingdings" pitchFamily="2" charset="2"/>
              <a:buNone/>
              <a:defRPr sz="2400" b="0">
                <a:solidFill>
                  <a:schemeClr val="bg1"/>
                </a:solidFill>
                <a:effectLst/>
                <a:latin typeface="微軟正黑體" pitchFamily="34" charset="-120"/>
                <a:ea typeface="微軟正黑體" pitchFamily="34" charset="-120"/>
              </a:defRPr>
            </a:lvl1pPr>
            <a:lvl2pPr marL="342900" indent="0">
              <a:buFont typeface="Arial" panose="020B0604020202020204" pitchFamily="34" charset="0"/>
              <a:buNone/>
              <a:defRPr sz="120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pic>
        <p:nvPicPr>
          <p:cNvPr id="8" name="Picture 44" descr="未命名-1">
            <a:extLst>
              <a:ext uri="{FF2B5EF4-FFF2-40B4-BE49-F238E27FC236}">
                <a16:creationId xmlns:a16="http://schemas.microsoft.com/office/drawing/2014/main" id="{BCBB1FD1-338D-4A94-99D9-518CE64F061D}"/>
              </a:ext>
            </a:extLst>
          </p:cNvPr>
          <p:cNvPicPr>
            <a:picLocks noChangeAspect="1" noChangeArrowheads="1"/>
          </p:cNvPicPr>
          <p:nvPr userDrawn="1"/>
        </p:nvPicPr>
        <p:blipFill>
          <a:blip r:embed="rId2" cstate="print"/>
          <a:srcRect/>
          <a:stretch>
            <a:fillRect/>
          </a:stretch>
        </p:blipFill>
        <p:spPr bwMode="auto">
          <a:xfrm>
            <a:off x="-1" y="6538836"/>
            <a:ext cx="9152668" cy="346155"/>
          </a:xfrm>
          <a:prstGeom prst="rect">
            <a:avLst/>
          </a:prstGeom>
          <a:noFill/>
          <a:ln w="9525">
            <a:noFill/>
            <a:miter lim="800000"/>
            <a:headEnd/>
            <a:tailEnd/>
          </a:ln>
        </p:spPr>
      </p:pic>
      <p:sp>
        <p:nvSpPr>
          <p:cNvPr id="9" name="內容版面配置區 2">
            <a:extLst>
              <a:ext uri="{FF2B5EF4-FFF2-40B4-BE49-F238E27FC236}">
                <a16:creationId xmlns:a16="http://schemas.microsoft.com/office/drawing/2014/main" id="{92547411-2199-4FA2-8FD8-DBC81A17FE7D}"/>
              </a:ext>
            </a:extLst>
          </p:cNvPr>
          <p:cNvSpPr>
            <a:spLocks noGrp="1"/>
          </p:cNvSpPr>
          <p:nvPr>
            <p:ph idx="10"/>
          </p:nvPr>
        </p:nvSpPr>
        <p:spPr>
          <a:xfrm>
            <a:off x="2771116" y="764630"/>
            <a:ext cx="6013469" cy="5030036"/>
          </a:xfrm>
        </p:spPr>
        <p:txBody>
          <a:bodyPr/>
          <a:lstStyle>
            <a:lvl1pPr marL="257175" indent="-257175">
              <a:buFont typeface="Wingdings" pitchFamily="2" charset="2"/>
              <a:buChar char="n"/>
              <a:defRPr sz="2100" b="0">
                <a:latin typeface="微軟正黑體" pitchFamily="34" charset="-120"/>
                <a:ea typeface="微軟正黑體" pitchFamily="34" charset="-120"/>
              </a:defRPr>
            </a:lvl1pPr>
            <a:lvl2pPr marL="557213" indent="-214313">
              <a:buFont typeface="微軟正黑體" panose="020B0604030504040204" pitchFamily="34" charset="-120"/>
              <a:buChar char="─"/>
              <a:defRPr sz="1500" b="0">
                <a:latin typeface="微軟正黑體" pitchFamily="34" charset="-120"/>
                <a:ea typeface="微軟正黑體" pitchFamily="34" charset="-120"/>
              </a:defRPr>
            </a:lvl2pPr>
            <a:lvl3pPr marL="857250" indent="-171450">
              <a:buFont typeface="Arial" panose="020B0604020202020204" pitchFamily="34" charset="0"/>
              <a:buChar char="•"/>
              <a:defRPr sz="1350" b="0">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endParaRPr lang="en-US" altLang="zh-TW" dirty="0"/>
          </a:p>
          <a:p>
            <a:pPr lvl="2"/>
            <a:r>
              <a:rPr lang="zh-TW" altLang="en-US" dirty="0"/>
              <a:t>第三層</a:t>
            </a:r>
          </a:p>
        </p:txBody>
      </p:sp>
    </p:spTree>
    <p:extLst>
      <p:ext uri="{BB962C8B-B14F-4D97-AF65-F5344CB8AC3E}">
        <p14:creationId xmlns:p14="http://schemas.microsoft.com/office/powerpoint/2010/main" val="3585452811"/>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隔頁">
    <p:spTree>
      <p:nvGrpSpPr>
        <p:cNvPr id="1" name=""/>
        <p:cNvGrpSpPr/>
        <p:nvPr/>
      </p:nvGrpSpPr>
      <p:grpSpPr>
        <a:xfrm>
          <a:off x="0" y="0"/>
          <a:ext cx="0" cy="0"/>
          <a:chOff x="0" y="0"/>
          <a:chExt cx="0" cy="0"/>
        </a:xfrm>
      </p:grpSpPr>
      <p:sp>
        <p:nvSpPr>
          <p:cNvPr id="3" name="標題版面配置區 1"/>
          <p:cNvSpPr>
            <a:spLocks noGrp="1"/>
          </p:cNvSpPr>
          <p:nvPr>
            <p:ph type="title"/>
          </p:nvPr>
        </p:nvSpPr>
        <p:spPr bwMode="auto">
          <a:xfrm>
            <a:off x="251400" y="2419353"/>
            <a:ext cx="864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800">
                <a:latin typeface="+mj-lt"/>
              </a:defRPr>
            </a:lvl1pPr>
          </a:lstStyle>
          <a:p>
            <a:pPr lvl="0"/>
            <a:endParaRPr lang="zh-TW" altLang="en-US" dirty="0"/>
          </a:p>
        </p:txBody>
      </p:sp>
      <p:sp>
        <p:nvSpPr>
          <p:cNvPr id="4"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6" name="內容版面配置區 2"/>
          <p:cNvSpPr>
            <a:spLocks noGrp="1"/>
          </p:cNvSpPr>
          <p:nvPr>
            <p:ph idx="1"/>
          </p:nvPr>
        </p:nvSpPr>
        <p:spPr>
          <a:xfrm>
            <a:off x="251400" y="3789054"/>
            <a:ext cx="8641200" cy="2005613"/>
          </a:xfrm>
          <a:prstGeom prst="rect">
            <a:avLst/>
          </a:prstGeom>
        </p:spPr>
        <p:txBody>
          <a:bodyPr/>
          <a:lstStyle>
            <a:lvl1pPr marL="0" indent="0">
              <a:buFont typeface="Wingdings" pitchFamily="2" charset="2"/>
              <a:buNone/>
              <a:defRPr sz="2400" b="0">
                <a:solidFill>
                  <a:schemeClr val="tx1">
                    <a:lumMod val="75000"/>
                    <a:lumOff val="25000"/>
                  </a:schemeClr>
                </a:solidFill>
                <a:latin typeface="+mj-lt"/>
                <a:ea typeface="微軟正黑體" pitchFamily="34" charset="-120"/>
              </a:defRPr>
            </a:lvl1pPr>
            <a:lvl2pPr marL="342900" indent="0">
              <a:buFont typeface="Arial" panose="020B0604020202020204" pitchFamily="34" charset="0"/>
              <a:buNone/>
              <a:defRPr sz="120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140099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空白">
    <p:spTree>
      <p:nvGrpSpPr>
        <p:cNvPr id="1" name=""/>
        <p:cNvGrpSpPr/>
        <p:nvPr/>
      </p:nvGrpSpPr>
      <p:grpSpPr>
        <a:xfrm>
          <a:off x="0" y="0"/>
          <a:ext cx="0" cy="0"/>
          <a:chOff x="0" y="0"/>
          <a:chExt cx="0" cy="0"/>
        </a:xfrm>
      </p:grpSpPr>
      <p:sp>
        <p:nvSpPr>
          <p:cNvPr id="4" name="標題版面配置區 1"/>
          <p:cNvSpPr>
            <a:spLocks noGrp="1"/>
          </p:cNvSpPr>
          <p:nvPr>
            <p:ph type="title"/>
          </p:nvPr>
        </p:nvSpPr>
        <p:spPr bwMode="auto">
          <a:xfrm>
            <a:off x="251400" y="44530"/>
            <a:ext cx="72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latin typeface="+mj-lt"/>
              </a:defRPr>
            </a:lvl1pPr>
          </a:lstStyle>
          <a:p>
            <a:pPr lvl="0"/>
            <a:endParaRPr lang="zh-TW" altLang="en-US" dirty="0"/>
          </a:p>
        </p:txBody>
      </p:sp>
      <p:sp>
        <p:nvSpPr>
          <p:cNvPr id="8"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Tree>
    <p:extLst>
      <p:ext uri="{BB962C8B-B14F-4D97-AF65-F5344CB8AC3E}">
        <p14:creationId xmlns:p14="http://schemas.microsoft.com/office/powerpoint/2010/main" val="237299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內文">
    <p:spTree>
      <p:nvGrpSpPr>
        <p:cNvPr id="1" name=""/>
        <p:cNvGrpSpPr/>
        <p:nvPr/>
      </p:nvGrpSpPr>
      <p:grpSpPr>
        <a:xfrm>
          <a:off x="0" y="0"/>
          <a:ext cx="0" cy="0"/>
          <a:chOff x="0" y="0"/>
          <a:chExt cx="0" cy="0"/>
        </a:xfrm>
      </p:grpSpPr>
      <p:sp>
        <p:nvSpPr>
          <p:cNvPr id="3" name="標題版面配置區 1"/>
          <p:cNvSpPr>
            <a:spLocks noGrp="1"/>
          </p:cNvSpPr>
          <p:nvPr>
            <p:ph type="title"/>
          </p:nvPr>
        </p:nvSpPr>
        <p:spPr bwMode="auto">
          <a:xfrm>
            <a:off x="251400" y="44530"/>
            <a:ext cx="72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latin typeface="+mj-lt"/>
              </a:defRPr>
            </a:lvl1pPr>
          </a:lstStyle>
          <a:p>
            <a:pPr lvl="0"/>
            <a:endParaRPr lang="zh-TW" altLang="en-US" dirty="0"/>
          </a:p>
        </p:txBody>
      </p:sp>
      <p:sp>
        <p:nvSpPr>
          <p:cNvPr id="4"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6" name="內容版面配置區 2"/>
          <p:cNvSpPr>
            <a:spLocks noGrp="1"/>
          </p:cNvSpPr>
          <p:nvPr>
            <p:ph idx="1"/>
          </p:nvPr>
        </p:nvSpPr>
        <p:spPr>
          <a:xfrm>
            <a:off x="251400" y="1268704"/>
            <a:ext cx="8641200" cy="4525963"/>
          </a:xfrm>
        </p:spPr>
        <p:txBody>
          <a:bodyPr/>
          <a:lstStyle>
            <a:lvl1pPr marL="257175" indent="-257175">
              <a:buFont typeface="Wingdings" pitchFamily="2" charset="2"/>
              <a:buChar char="n"/>
              <a:defRPr sz="1800" b="0">
                <a:latin typeface="+mj-lt"/>
                <a:ea typeface="微軟正黑體" pitchFamily="34" charset="-120"/>
              </a:defRPr>
            </a:lvl1pPr>
            <a:lvl2pPr marL="557213" indent="-214313">
              <a:buFont typeface="微軟正黑體" panose="020B0604030504040204" pitchFamily="34" charset="-120"/>
              <a:buChar char="─"/>
              <a:defRPr sz="1600" b="0">
                <a:latin typeface="+mj-lt"/>
                <a:ea typeface="微軟正黑體" pitchFamily="34" charset="-120"/>
              </a:defRPr>
            </a:lvl2pPr>
            <a:lvl3pPr marL="857250" indent="-171450">
              <a:buFont typeface="Arial" panose="020B0604020202020204" pitchFamily="34" charset="0"/>
              <a:buChar char="•"/>
              <a:defRPr sz="1400" b="0">
                <a:latin typeface="+mj-lt"/>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endParaRPr lang="en-US" altLang="zh-TW" dirty="0"/>
          </a:p>
          <a:p>
            <a:pPr lvl="2"/>
            <a:r>
              <a:rPr lang="zh-TW" altLang="en-US" dirty="0"/>
              <a:t>第三層</a:t>
            </a:r>
            <a:endParaRPr lang="en-US" altLang="zh-TW" dirty="0"/>
          </a:p>
          <a:p>
            <a:pPr lvl="2"/>
            <a:endParaRPr lang="zh-TW" altLang="en-US" dirty="0"/>
          </a:p>
        </p:txBody>
      </p:sp>
    </p:spTree>
    <p:extLst>
      <p:ext uri="{BB962C8B-B14F-4D97-AF65-F5344CB8AC3E}">
        <p14:creationId xmlns:p14="http://schemas.microsoft.com/office/powerpoint/2010/main" val="228940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內文+一張圖">
    <p:spTree>
      <p:nvGrpSpPr>
        <p:cNvPr id="1" name=""/>
        <p:cNvGrpSpPr/>
        <p:nvPr/>
      </p:nvGrpSpPr>
      <p:grpSpPr>
        <a:xfrm>
          <a:off x="0" y="0"/>
          <a:ext cx="0" cy="0"/>
          <a:chOff x="0" y="0"/>
          <a:chExt cx="0" cy="0"/>
        </a:xfrm>
      </p:grpSpPr>
      <p:sp>
        <p:nvSpPr>
          <p:cNvPr id="3" name="標題版面配置區 1"/>
          <p:cNvSpPr>
            <a:spLocks noGrp="1"/>
          </p:cNvSpPr>
          <p:nvPr>
            <p:ph type="title"/>
          </p:nvPr>
        </p:nvSpPr>
        <p:spPr bwMode="auto">
          <a:xfrm>
            <a:off x="251400" y="44530"/>
            <a:ext cx="72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latin typeface="+mj-lt"/>
              </a:defRPr>
            </a:lvl1pPr>
          </a:lstStyle>
          <a:p>
            <a:pPr lvl="0"/>
            <a:endParaRPr lang="zh-TW" altLang="en-US" dirty="0"/>
          </a:p>
        </p:txBody>
      </p:sp>
      <p:sp>
        <p:nvSpPr>
          <p:cNvPr id="4"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7" name="內容版面配置區 2"/>
          <p:cNvSpPr>
            <a:spLocks noGrp="1"/>
          </p:cNvSpPr>
          <p:nvPr>
            <p:ph idx="10"/>
          </p:nvPr>
        </p:nvSpPr>
        <p:spPr>
          <a:xfrm>
            <a:off x="251400" y="2348850"/>
            <a:ext cx="8641200" cy="323948"/>
          </a:xfrm>
          <a:prstGeom prst="rect">
            <a:avLst/>
          </a:prstGeom>
        </p:spPr>
        <p:txBody>
          <a:bodyPr/>
          <a:lstStyle>
            <a:lvl1pPr marL="0" indent="0" algn="ctr">
              <a:buFontTx/>
              <a:buNone/>
              <a:defRPr sz="2000" b="1">
                <a:solidFill>
                  <a:schemeClr val="tx1"/>
                </a:solidFill>
                <a:latin typeface="+mj-lt"/>
                <a:ea typeface="微軟正黑體" pitchFamily="34" charset="-120"/>
              </a:defRPr>
            </a:lvl1pPr>
            <a:lvl2pPr marL="342900" indent="0">
              <a:buFont typeface="Arial" panose="020B0604020202020204" pitchFamily="34" charset="0"/>
              <a:buNone/>
              <a:defRPr sz="135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
        <p:nvSpPr>
          <p:cNvPr id="6" name="內容版面配置區 2"/>
          <p:cNvSpPr>
            <a:spLocks noGrp="1"/>
          </p:cNvSpPr>
          <p:nvPr>
            <p:ph idx="1"/>
          </p:nvPr>
        </p:nvSpPr>
        <p:spPr>
          <a:xfrm>
            <a:off x="251400" y="1268704"/>
            <a:ext cx="8641200" cy="936129"/>
          </a:xfrm>
        </p:spPr>
        <p:txBody>
          <a:bodyPr/>
          <a:lstStyle>
            <a:lvl1pPr marL="257175" indent="-257175">
              <a:buFont typeface="Wingdings" pitchFamily="2" charset="2"/>
              <a:buChar char="n"/>
              <a:defRPr sz="1800" b="0">
                <a:latin typeface="+mj-lt"/>
                <a:ea typeface="微軟正黑體" pitchFamily="34" charset="-120"/>
              </a:defRPr>
            </a:lvl1pPr>
            <a:lvl2pPr marL="557213" indent="-214313">
              <a:buFont typeface="微軟正黑體" panose="020B0604030504040204" pitchFamily="34" charset="-120"/>
              <a:buChar char="─"/>
              <a:defRPr sz="1600" b="0">
                <a:latin typeface="+mj-lt"/>
                <a:ea typeface="微軟正黑體" pitchFamily="34" charset="-120"/>
              </a:defRPr>
            </a:lvl2pPr>
            <a:lvl3pPr marL="857250" indent="-171450">
              <a:buFont typeface="Arial" panose="020B0604020202020204" pitchFamily="34" charset="0"/>
              <a:buChar char="•"/>
              <a:defRPr sz="1400" b="0">
                <a:latin typeface="+mj-lt"/>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endParaRPr lang="en-US" altLang="zh-TW" dirty="0"/>
          </a:p>
          <a:p>
            <a:pPr lvl="2"/>
            <a:r>
              <a:rPr lang="zh-TW" altLang="en-US" dirty="0"/>
              <a:t>第三層</a:t>
            </a:r>
          </a:p>
        </p:txBody>
      </p:sp>
    </p:spTree>
    <p:extLst>
      <p:ext uri="{BB962C8B-B14F-4D97-AF65-F5344CB8AC3E}">
        <p14:creationId xmlns:p14="http://schemas.microsoft.com/office/powerpoint/2010/main" val="1154800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內文+兩張圖">
    <p:spTree>
      <p:nvGrpSpPr>
        <p:cNvPr id="1" name=""/>
        <p:cNvGrpSpPr/>
        <p:nvPr/>
      </p:nvGrpSpPr>
      <p:grpSpPr>
        <a:xfrm>
          <a:off x="0" y="0"/>
          <a:ext cx="0" cy="0"/>
          <a:chOff x="0" y="0"/>
          <a:chExt cx="0" cy="0"/>
        </a:xfrm>
      </p:grpSpPr>
      <p:sp>
        <p:nvSpPr>
          <p:cNvPr id="3" name="標題版面配置區 1"/>
          <p:cNvSpPr>
            <a:spLocks noGrp="1"/>
          </p:cNvSpPr>
          <p:nvPr>
            <p:ph type="title"/>
          </p:nvPr>
        </p:nvSpPr>
        <p:spPr bwMode="auto">
          <a:xfrm>
            <a:off x="251400" y="44530"/>
            <a:ext cx="72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latin typeface="+mj-lt"/>
              </a:defRPr>
            </a:lvl1pPr>
          </a:lstStyle>
          <a:p>
            <a:pPr lvl="0"/>
            <a:endParaRPr lang="zh-TW" altLang="en-US" dirty="0"/>
          </a:p>
        </p:txBody>
      </p:sp>
      <p:sp>
        <p:nvSpPr>
          <p:cNvPr id="4"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7" name="內容版面配置區 2"/>
          <p:cNvSpPr>
            <a:spLocks noGrp="1"/>
          </p:cNvSpPr>
          <p:nvPr>
            <p:ph idx="10"/>
          </p:nvPr>
        </p:nvSpPr>
        <p:spPr>
          <a:xfrm>
            <a:off x="251400" y="2348850"/>
            <a:ext cx="4320600" cy="323948"/>
          </a:xfrm>
          <a:prstGeom prst="rect">
            <a:avLst/>
          </a:prstGeom>
        </p:spPr>
        <p:txBody>
          <a:bodyPr/>
          <a:lstStyle>
            <a:lvl1pPr marL="0" indent="0" algn="ctr">
              <a:buFontTx/>
              <a:buNone/>
              <a:defRPr sz="2000" b="1">
                <a:solidFill>
                  <a:schemeClr val="tx1"/>
                </a:solidFill>
                <a:latin typeface="+mj-lt"/>
                <a:ea typeface="微軟正黑體" pitchFamily="34" charset="-120"/>
              </a:defRPr>
            </a:lvl1pPr>
            <a:lvl2pPr marL="342900" indent="0">
              <a:buFont typeface="Arial" panose="020B0604020202020204" pitchFamily="34" charset="0"/>
              <a:buNone/>
              <a:defRPr sz="135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
        <p:nvSpPr>
          <p:cNvPr id="6" name="內容版面配置區 2"/>
          <p:cNvSpPr>
            <a:spLocks noGrp="1"/>
          </p:cNvSpPr>
          <p:nvPr>
            <p:ph idx="11"/>
          </p:nvPr>
        </p:nvSpPr>
        <p:spPr>
          <a:xfrm>
            <a:off x="4584550" y="2348850"/>
            <a:ext cx="4308050" cy="323948"/>
          </a:xfrm>
          <a:prstGeom prst="rect">
            <a:avLst/>
          </a:prstGeom>
        </p:spPr>
        <p:txBody>
          <a:bodyPr/>
          <a:lstStyle>
            <a:lvl1pPr marL="0" indent="0" algn="ctr">
              <a:buFontTx/>
              <a:buNone/>
              <a:defRPr sz="2000" b="1">
                <a:solidFill>
                  <a:schemeClr val="tx1"/>
                </a:solidFill>
                <a:latin typeface="+mj-lt"/>
                <a:ea typeface="微軟正黑體" pitchFamily="34" charset="-120"/>
              </a:defRPr>
            </a:lvl1pPr>
            <a:lvl2pPr marL="342900" indent="0">
              <a:buFont typeface="Arial" panose="020B0604020202020204" pitchFamily="34" charset="0"/>
              <a:buNone/>
              <a:defRPr sz="135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
        <p:nvSpPr>
          <p:cNvPr id="9" name="內容版面配置區 2"/>
          <p:cNvSpPr>
            <a:spLocks noGrp="1"/>
          </p:cNvSpPr>
          <p:nvPr>
            <p:ph idx="1"/>
          </p:nvPr>
        </p:nvSpPr>
        <p:spPr>
          <a:xfrm>
            <a:off x="251400" y="1268704"/>
            <a:ext cx="8641200" cy="936129"/>
          </a:xfrm>
        </p:spPr>
        <p:txBody>
          <a:bodyPr/>
          <a:lstStyle>
            <a:lvl1pPr marL="257175" indent="-257175">
              <a:buFont typeface="Wingdings" pitchFamily="2" charset="2"/>
              <a:buChar char="n"/>
              <a:defRPr sz="1800" b="0">
                <a:latin typeface="+mj-lt"/>
                <a:ea typeface="微軟正黑體" pitchFamily="34" charset="-120"/>
              </a:defRPr>
            </a:lvl1pPr>
            <a:lvl2pPr marL="557213" indent="-214313">
              <a:buFont typeface="微軟正黑體" panose="020B0604030504040204" pitchFamily="34" charset="-120"/>
              <a:buChar char="─"/>
              <a:defRPr sz="1600" b="0">
                <a:latin typeface="+mj-lt"/>
                <a:ea typeface="微軟正黑體" pitchFamily="34" charset="-120"/>
              </a:defRPr>
            </a:lvl2pPr>
            <a:lvl3pPr marL="857250" indent="-171450">
              <a:buFont typeface="Arial" panose="020B0604020202020204" pitchFamily="34" charset="0"/>
              <a:buChar char="•"/>
              <a:defRPr sz="1400" b="0">
                <a:latin typeface="+mj-lt"/>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endParaRPr lang="en-US" altLang="zh-TW" dirty="0"/>
          </a:p>
          <a:p>
            <a:pPr lvl="2"/>
            <a:r>
              <a:rPr lang="zh-TW" altLang="en-US" dirty="0"/>
              <a:t>第三層</a:t>
            </a:r>
          </a:p>
        </p:txBody>
      </p:sp>
    </p:spTree>
    <p:extLst>
      <p:ext uri="{BB962C8B-B14F-4D97-AF65-F5344CB8AC3E}">
        <p14:creationId xmlns:p14="http://schemas.microsoft.com/office/powerpoint/2010/main" val="158969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一張圖">
    <p:spTree>
      <p:nvGrpSpPr>
        <p:cNvPr id="1" name=""/>
        <p:cNvGrpSpPr/>
        <p:nvPr/>
      </p:nvGrpSpPr>
      <p:grpSpPr>
        <a:xfrm>
          <a:off x="0" y="0"/>
          <a:ext cx="0" cy="0"/>
          <a:chOff x="0" y="0"/>
          <a:chExt cx="0" cy="0"/>
        </a:xfrm>
      </p:grpSpPr>
      <p:sp>
        <p:nvSpPr>
          <p:cNvPr id="3" name="標題版面配置區 1"/>
          <p:cNvSpPr>
            <a:spLocks noGrp="1"/>
          </p:cNvSpPr>
          <p:nvPr>
            <p:ph type="title"/>
          </p:nvPr>
        </p:nvSpPr>
        <p:spPr bwMode="auto">
          <a:xfrm>
            <a:off x="251400" y="44530"/>
            <a:ext cx="72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latin typeface="+mj-lt"/>
              </a:defRPr>
            </a:lvl1pPr>
          </a:lstStyle>
          <a:p>
            <a:pPr lvl="0"/>
            <a:endParaRPr lang="zh-TW" altLang="en-US" dirty="0"/>
          </a:p>
        </p:txBody>
      </p:sp>
      <p:sp>
        <p:nvSpPr>
          <p:cNvPr id="4"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8" name="內容版面配置區 2"/>
          <p:cNvSpPr>
            <a:spLocks noGrp="1"/>
          </p:cNvSpPr>
          <p:nvPr>
            <p:ph idx="12"/>
          </p:nvPr>
        </p:nvSpPr>
        <p:spPr>
          <a:xfrm>
            <a:off x="251400" y="1268700"/>
            <a:ext cx="8641200" cy="323948"/>
          </a:xfrm>
          <a:prstGeom prst="rect">
            <a:avLst/>
          </a:prstGeom>
        </p:spPr>
        <p:txBody>
          <a:bodyPr/>
          <a:lstStyle>
            <a:lvl1pPr marL="0" indent="0" algn="ctr">
              <a:buFontTx/>
              <a:buNone/>
              <a:defRPr sz="2000" b="1">
                <a:solidFill>
                  <a:schemeClr val="tx1"/>
                </a:solidFill>
                <a:latin typeface="+mj-lt"/>
                <a:ea typeface="微軟正黑體" pitchFamily="34" charset="-120"/>
              </a:defRPr>
            </a:lvl1pPr>
            <a:lvl2pPr marL="342900" indent="0">
              <a:buFont typeface="Arial" panose="020B0604020202020204" pitchFamily="34" charset="0"/>
              <a:buNone/>
              <a:defRPr sz="135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3100202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兩張圖">
    <p:spTree>
      <p:nvGrpSpPr>
        <p:cNvPr id="1" name=""/>
        <p:cNvGrpSpPr/>
        <p:nvPr/>
      </p:nvGrpSpPr>
      <p:grpSpPr>
        <a:xfrm>
          <a:off x="0" y="0"/>
          <a:ext cx="0" cy="0"/>
          <a:chOff x="0" y="0"/>
          <a:chExt cx="0" cy="0"/>
        </a:xfrm>
      </p:grpSpPr>
      <p:sp>
        <p:nvSpPr>
          <p:cNvPr id="3" name="標題版面配置區 1"/>
          <p:cNvSpPr>
            <a:spLocks noGrp="1"/>
          </p:cNvSpPr>
          <p:nvPr>
            <p:ph type="title"/>
          </p:nvPr>
        </p:nvSpPr>
        <p:spPr bwMode="auto">
          <a:xfrm>
            <a:off x="251400" y="44530"/>
            <a:ext cx="72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000">
                <a:latin typeface="+mj-lt"/>
              </a:defRPr>
            </a:lvl1pPr>
          </a:lstStyle>
          <a:p>
            <a:pPr lvl="0"/>
            <a:endParaRPr lang="zh-TW" altLang="en-US" dirty="0"/>
          </a:p>
        </p:txBody>
      </p:sp>
      <p:sp>
        <p:nvSpPr>
          <p:cNvPr id="4" name="文字版面配置區 3"/>
          <p:cNvSpPr>
            <a:spLocks noGrp="1"/>
          </p:cNvSpPr>
          <p:nvPr>
            <p:ph type="body" sz="half" idx="2"/>
          </p:nvPr>
        </p:nvSpPr>
        <p:spPr>
          <a:xfrm>
            <a:off x="251400" y="6021360"/>
            <a:ext cx="8209140" cy="360050"/>
          </a:xfrm>
          <a:prstGeom prst="rect">
            <a:avLst/>
          </a:prstGeom>
        </p:spPr>
        <p:txBody>
          <a:bodyPr/>
          <a:lstStyle>
            <a:lvl1pPr marL="0" indent="0" algn="just">
              <a:buNone/>
              <a:defRPr sz="800">
                <a:latin typeface="+mj-lt"/>
                <a:ea typeface="微軟正黑體"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dirty="0"/>
              <a:t>按一下以編輯母片文字樣式</a:t>
            </a:r>
          </a:p>
        </p:txBody>
      </p:sp>
      <p:sp>
        <p:nvSpPr>
          <p:cNvPr id="5" name="內容版面配置區 2"/>
          <p:cNvSpPr>
            <a:spLocks noGrp="1"/>
          </p:cNvSpPr>
          <p:nvPr>
            <p:ph idx="10"/>
          </p:nvPr>
        </p:nvSpPr>
        <p:spPr>
          <a:xfrm>
            <a:off x="251400" y="1268700"/>
            <a:ext cx="4320600" cy="323948"/>
          </a:xfrm>
          <a:prstGeom prst="rect">
            <a:avLst/>
          </a:prstGeom>
        </p:spPr>
        <p:txBody>
          <a:bodyPr/>
          <a:lstStyle>
            <a:lvl1pPr marL="0" indent="0" algn="ctr">
              <a:buFontTx/>
              <a:buNone/>
              <a:defRPr sz="2000" b="1">
                <a:solidFill>
                  <a:schemeClr val="tx1"/>
                </a:solidFill>
                <a:latin typeface="+mj-lt"/>
                <a:ea typeface="微軟正黑體" pitchFamily="34" charset="-120"/>
              </a:defRPr>
            </a:lvl1pPr>
            <a:lvl2pPr marL="342900" indent="0">
              <a:buFont typeface="Arial" panose="020B0604020202020204" pitchFamily="34" charset="0"/>
              <a:buNone/>
              <a:defRPr sz="135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
        <p:nvSpPr>
          <p:cNvPr id="6" name="內容版面配置區 2"/>
          <p:cNvSpPr>
            <a:spLocks noGrp="1"/>
          </p:cNvSpPr>
          <p:nvPr>
            <p:ph idx="11"/>
          </p:nvPr>
        </p:nvSpPr>
        <p:spPr>
          <a:xfrm>
            <a:off x="4584550" y="1268700"/>
            <a:ext cx="4308050" cy="323948"/>
          </a:xfrm>
          <a:prstGeom prst="rect">
            <a:avLst/>
          </a:prstGeom>
        </p:spPr>
        <p:txBody>
          <a:bodyPr/>
          <a:lstStyle>
            <a:lvl1pPr marL="0" indent="0" algn="ctr">
              <a:buFontTx/>
              <a:buNone/>
              <a:defRPr sz="2000" b="1">
                <a:solidFill>
                  <a:schemeClr val="tx1"/>
                </a:solidFill>
                <a:latin typeface="+mj-lt"/>
                <a:ea typeface="微軟正黑體" pitchFamily="34" charset="-120"/>
              </a:defRPr>
            </a:lvl1pPr>
            <a:lvl2pPr marL="342900" indent="0">
              <a:buFont typeface="Arial" panose="020B0604020202020204" pitchFamily="34" charset="0"/>
              <a:buNone/>
              <a:defRPr sz="1350" b="0">
                <a:latin typeface="微軟正黑體" pitchFamily="34" charset="-120"/>
                <a:ea typeface="微軟正黑體" pitchFamily="34" charset="-120"/>
              </a:defRPr>
            </a:lvl2pPr>
            <a:lvl3pPr>
              <a:buFont typeface="Wingdings" pitchFamily="2" charset="2"/>
              <a:buChar char="u"/>
              <a:defRPr sz="900" b="1">
                <a:latin typeface="微軟正黑體" pitchFamily="34" charset="-120"/>
                <a:ea typeface="微軟正黑體" pitchFamily="34" charset="-120"/>
              </a:defRPr>
            </a:lvl3pPr>
            <a:lvl4pPr>
              <a:buFont typeface="Wingdings" pitchFamily="2" charset="2"/>
              <a:buChar char="u"/>
              <a:defRPr sz="825" b="1">
                <a:latin typeface="微軟正黑體" pitchFamily="34" charset="-120"/>
                <a:ea typeface="微軟正黑體" pitchFamily="34" charset="-120"/>
              </a:defRPr>
            </a:lvl4pPr>
            <a:lvl5pPr>
              <a:buFont typeface="Wingdings" pitchFamily="2" charset="2"/>
              <a:buChar char="u"/>
              <a:defRPr sz="825" b="1">
                <a:latin typeface="微軟正黑體" pitchFamily="34" charset="-120"/>
                <a:ea typeface="微軟正黑體"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307419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094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共同基金 警語">
    <p:spTree>
      <p:nvGrpSpPr>
        <p:cNvPr id="1" name=""/>
        <p:cNvGrpSpPr/>
        <p:nvPr/>
      </p:nvGrpSpPr>
      <p:grpSpPr>
        <a:xfrm>
          <a:off x="0" y="0"/>
          <a:ext cx="0" cy="0"/>
          <a:chOff x="0" y="0"/>
          <a:chExt cx="0" cy="0"/>
        </a:xfrm>
      </p:grpSpPr>
      <p:sp>
        <p:nvSpPr>
          <p:cNvPr id="3" name="矩形 2"/>
          <p:cNvSpPr/>
          <p:nvPr userDrawn="1"/>
        </p:nvSpPr>
        <p:spPr>
          <a:xfrm>
            <a:off x="251520" y="476590"/>
            <a:ext cx="8641200" cy="482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00000"/>
              </a:lnSpc>
            </a:pPr>
            <a:r>
              <a:rPr kumimoji="1"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共同基金風險聲明</a:t>
            </a:r>
            <a:r>
              <a:rPr kumimoji="1"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第一金投信獨立經營管理。本基金經金管會核准或同意生效，惟不表示絕無風險。基金經理公司以往之經理績效不保證基金之最低投資收益；基金經理公司除盡善良管理人之注意義務外，不負責基金之盈虧，亦不保證最低之收益，投資人申購前應詳閱基金公開說明書。有關基金應負擔之費用（境外基金含分銷費用、反稀釋費用）及基金之相關投資風險已揭露於基金之公開說明書或投資人須知中，</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基金經理</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公司及各銷售機構備有公開說明書，歡迎索取，或自行至</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基金經理</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公司官網（</a:t>
            </a:r>
            <a:r>
              <a:rPr kumimoji="1" lang="en-US" altLang="zh-TW" sz="900" b="1" u="none" kern="1200" dirty="0">
                <a:solidFill>
                  <a:schemeClr val="tx1"/>
                </a:solidFill>
                <a:effectLst/>
                <a:latin typeface="微軟正黑體" panose="020B0604030504040204" pitchFamily="34" charset="-120"/>
                <a:ea typeface="微軟正黑體" panose="020B0604030504040204" pitchFamily="34" charset="-120"/>
                <a:cs typeface="+mn-cs"/>
              </a:rPr>
              <a:t>www.fsitc.com.tw</a:t>
            </a:r>
            <a:r>
              <a:rPr kumimoji="1" lang="zh-TW" altLang="en-US" sz="900" b="1" u="none"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u="none" kern="1200" dirty="0">
                <a:solidFill>
                  <a:schemeClr val="tx1"/>
                </a:solidFill>
                <a:effectLst/>
                <a:latin typeface="微軟正黑體" panose="020B0604030504040204" pitchFamily="34" charset="-120"/>
                <a:ea typeface="微軟正黑體" panose="020B0604030504040204" pitchFamily="34" charset="-120"/>
                <a:cs typeface="+mn-cs"/>
              </a:rPr>
              <a:t>、公開資訊觀測站（mops.twse.com.tw</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）或境外基金資訊觀測站（</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announce.fundclear.com.tw</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）下載。</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本基金無受存款保險、保險安定基金或其他相關保護機制之保障，投資人須自負盈虧，最大損失可能為全部本金。</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基金非投資等級債券之投資占顯著比重者，適合能承受較高風險之非保守型之投資人。由於非投資等級債券之信用評等未達投資等級或未經信用評等，且對利率變動的敏感度甚高，故本基金可能會因利率上升、市場流動性下降，或債券發行機構違約不支付本金、利息或破產而蒙受虧損，投資人應審慎評估。本基金不適合無法承擔相關風險之投資人。投資人投資以非投資等級債券為訴求之基金不宜占其投資組合過高之比重。非投資等級債可能投資美國 </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Rule 144A </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債券</a:t>
            </a:r>
            <a:r>
              <a:rPr kumimoji="1" lang="zh-TW" altLang="zh-TW" sz="900" b="1" kern="1200" dirty="0">
                <a:solidFill>
                  <a:srgbClr val="085840"/>
                </a:solidFill>
                <a:effectLst/>
                <a:latin typeface="微軟正黑體" panose="020B0604030504040204" pitchFamily="34" charset="-120"/>
                <a:ea typeface="微軟正黑體" panose="020B0604030504040204" pitchFamily="34" charset="-120"/>
                <a:cs typeface="+mn-cs"/>
              </a:rPr>
              <a:t>（境內基金投資比例最高可達基金總資產</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30</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％，實際投資上限詳見各基金公開說明書</a:t>
            </a:r>
            <a:r>
              <a:rPr kumimoji="1" lang="zh-TW"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，該債券屬私募性質，易發生流動性不足，財務訊息揭露不完整或價格不透明導致高波動性之風險。</a:t>
            </a:r>
            <a:endPar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部分可配息基金配息前未先扣除應負擔之相關費用，且基金的配息可能由基金的收益或本金中支付（各</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ETF</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基金或子基金配息前已先扣除應負擔之相關費用且配息不涉及本金）。任何涉及由本金支出的部份，可能導致原始投資金額以同等比例減損。基金配息率不代表基金報酬率，且過去配息率不代表未來配息率；基金淨值可能因市場因素而上下波動。基金經理公司不保證本基金最低之收益率或獲利，配息金額會因操作及收入來源而有變化，且投資之風險無法因分散投資而完全消除，投資人仍應自行承擔相關風險。投資人可至基金經理公司官網查詢最近</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12</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個月內由本金支付之配息組成項目。</a:t>
            </a:r>
          </a:p>
          <a:p>
            <a:pPr algn="just">
              <a:lnSpc>
                <a:spcPct val="100000"/>
              </a:lnSpc>
            </a:pPr>
            <a:r>
              <a:rPr kumimoji="1" lang="zh-TW" altLang="zh-TW" sz="900" b="1" kern="1200" dirty="0">
                <a:solidFill>
                  <a:srgbClr val="085840"/>
                </a:solidFill>
                <a:effectLst/>
                <a:latin typeface="微軟正黑體" panose="020B0604030504040204" pitchFamily="34" charset="-120"/>
                <a:ea typeface="微軟正黑體" panose="020B0604030504040204" pitchFamily="34" charset="-120"/>
                <a:cs typeface="+mn-cs"/>
              </a:rPr>
              <a:t>基金配息之年化配息率為估算值，計算公式為「每單位配息金額÷除息日前一日之淨值×一年配息次數×</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 100</a:t>
            </a:r>
            <a:r>
              <a:rPr kumimoji="1" lang="zh-TW"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。各期間報酬率</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含息</a:t>
            </a:r>
            <a:r>
              <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900" b="1" kern="1200" dirty="0">
                <a:solidFill>
                  <a:srgbClr val="085840"/>
                </a:solidFill>
                <a:effectLst/>
                <a:latin typeface="微軟正黑體" panose="020B0604030504040204" pitchFamily="34" charset="-120"/>
                <a:ea typeface="微軟正黑體" panose="020B0604030504040204" pitchFamily="34" charset="-120"/>
                <a:cs typeface="+mn-cs"/>
              </a:rPr>
              <a:t>是假設收益分配均滾入再投資於本基金之期間累積報酬率。</a:t>
            </a:r>
            <a:endParaRPr kumimoji="1" lang="en-US" altLang="zh-TW" sz="900" b="1" kern="1200" dirty="0">
              <a:solidFill>
                <a:srgbClr val="085840"/>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目標到期基金到期即信託契約終止，經理公司將根據屆時淨資產價值進行償付。目標到期基金非定存之替代品，亦不保證收益分配金額與本金之全額返還。目標到期基金投資組合之持債在無信用風險發生的情況下，隨著愈接近到期日，市場價格將愈接近債券面額，然目標到期基金仍存在違約風險與價格損失風險。目標到期基金以持有債券至到期為主要投資策略，惟其投資組合可能因應贖回款需求、執行信用風險部位管理、資金再投資或適度增進收益等而進行調整；原則上，投資組合中個別債券到期年限以不超過基金實際存續年限為主，其存續期間（</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duration</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將隨著債券存續年限縮短而逐年降低，並在期滿時接近於零。目標到期基金可能持有部分到期日超過或未及基金到期日之單一債券，故投資人將承擔債券再投資風險或價格風險；契約存續期間屆滿前提出買回者，將收取提前買回費用並歸入基金資產，以維護既有投資人利益。買回費用標準詳見公開說明書。目標到期基金不建議投資人從事短線交易並鼓勵投資人持有至基金到期。目標到期基金成立屆滿一定年限後，於基金持有之債券到期時，得投資短天期債券（含短天期公債），所指年限及「短天期債券」定義，詳見公開說明書。</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內容涉及新興市場部分，因其波動性與風險程度較高，且政治與經濟情勢穩定度可能低於已開發國家，可能使資產價值受不同程度之影響。</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中國為外匯管制市場，投資相關有價證券可能有資金無法即時匯回之風險，或可能因特殊情事致延遲給付買回價款，投資人另須留意中國特定政治、經濟、法規與巿場等投資風險。</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境外基金投資中國證券市場之有價證券，以掛牌上市有價證券及銀行間債券市場為限，除經金管會核准外，投資總額不得超過淨資產價值之</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20%</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匯率走勢可能影響所投資之海外資產而使資產價值變動。</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投資人以非本基金計價幣別之貨幣換匯後投資本基金者，須自行承擔匯率變動之風險，</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人民幣相較於其他貨幣仍受政府高度控管，中國政府可能因政策性動作或管控金融市場而引導人民幣升貶值，造成人民幣匯率波動，投資人於投資人民幣計價受益權單位時應考量匯率波動風險。</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南非幣一般被視為高波動、高風險貨幣，投資人應瞭解投資南非幣計價級別所額外承擔之匯率風險。若投資人係以非南非幣申購南非幣計價受益權單位基金，須額外承擔因換匯所生之匯率波動風險，本公司不鼓勵持有南非幣以外之投資人因投機匯率變動目的而選擇南非幣計價受益權單位。倘若南非幣匯率短期內波動過鉅，將明顯影響基金南非幣別計價受益權單位之每單位淨值。</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本資料提及之經濟走勢預測不必然代表該基金之績效，基金投資風險請詳閱基金公開說明書。</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投資人因不同時間進場，將有不同之投資績效，過去之績效亦不代表未來績效之保證。</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以</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過去績效進行模擬投資組合之報酬率，僅為歷史資料模擬投資組合之結果，不代表</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任何基金或相關</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投資組合之實際報酬率及未來績效保證</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不同時間進行模擬操作，結果可能不同。</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本資料提及之企業、指數或投資標的，僅為舉例說明之用，不代表任何投資之推薦。</a:t>
            </a:r>
          </a:p>
          <a:p>
            <a:pPr algn="just">
              <a:lnSpc>
                <a:spcPct val="100000"/>
              </a:lnSpc>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有關未成立之基金初期資產配置，僅為暫訂規劃，實際投資配置可能依市場狀況而改變。</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基金風險報酬等級，依投信投顧公會分類標準，由低至高分為</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RR1~RR5</a:t>
            </a:r>
            <a:r>
              <a:rPr kumimoji="1" lang="zh-TW" altLang="zh-TW" sz="900" b="1" kern="1200" dirty="0">
                <a:solidFill>
                  <a:schemeClr val="tx1"/>
                </a:solidFill>
                <a:effectLst/>
                <a:latin typeface="微軟正黑體" panose="020B0604030504040204" pitchFamily="34" charset="-120"/>
                <a:ea typeface="微軟正黑體" panose="020B0604030504040204" pitchFamily="34" charset="-120"/>
                <a:cs typeface="+mn-cs"/>
              </a:rPr>
              <a:t>等五個等級。此分類係基於一般市況反映市場價格波動風險，無法涵蓋所有風險，不宜作為投資唯一依據，投資人仍應注意所投資基金之個別風險，並考量個人風險承擔能力、資金可運用期間等，始為投資判斷。</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相關基金之風險可能含有產業景氣循環變動、流動性不足、外匯管制、投資地區政經社會變動或其他投資風險。</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遞延手續費</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N</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級別，持有未滿</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年，手續費率分別為</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，於買回時以申購金額、贖回金額孰低計收，滿</a:t>
            </a:r>
            <a:r>
              <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900" b="1" kern="1200" dirty="0">
                <a:solidFill>
                  <a:schemeClr val="tx1"/>
                </a:solidFill>
                <a:effectLst/>
                <a:latin typeface="微軟正黑體" panose="020B0604030504040204" pitchFamily="34" charset="-120"/>
                <a:ea typeface="微軟正黑體" panose="020B0604030504040204" pitchFamily="34" charset="-120"/>
                <a:cs typeface="+mn-cs"/>
              </a:rPr>
              <a:t>年者免付。</a:t>
            </a:r>
            <a:endParaRPr kumimoji="1" lang="en-US" altLang="zh-TW" sz="9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endParaRPr kumimoji="1" lang="en-US" altLang="zh-TW" sz="300" b="0"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（第一金證券投資信託股份有限公司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台北市民權東路三段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6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號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7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樓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 02-2504-1000</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a:t>
            </a:r>
          </a:p>
        </p:txBody>
      </p:sp>
    </p:spTree>
    <p:extLst>
      <p:ext uri="{BB962C8B-B14F-4D97-AF65-F5344CB8AC3E}">
        <p14:creationId xmlns:p14="http://schemas.microsoft.com/office/powerpoint/2010/main" val="346348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境外基金 警語">
    <p:spTree>
      <p:nvGrpSpPr>
        <p:cNvPr id="1" name=""/>
        <p:cNvGrpSpPr/>
        <p:nvPr/>
      </p:nvGrpSpPr>
      <p:grpSpPr>
        <a:xfrm>
          <a:off x="0" y="0"/>
          <a:ext cx="0" cy="0"/>
          <a:chOff x="0" y="0"/>
          <a:chExt cx="0" cy="0"/>
        </a:xfrm>
      </p:grpSpPr>
      <p:sp>
        <p:nvSpPr>
          <p:cNvPr id="3" name="矩形 2"/>
          <p:cNvSpPr/>
          <p:nvPr userDrawn="1"/>
        </p:nvSpPr>
        <p:spPr>
          <a:xfrm>
            <a:off x="251520" y="476590"/>
            <a:ext cx="8641200" cy="4680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境外基金風險聲明</a:t>
            </a:r>
            <a:r>
              <a:rPr kumimoji="1"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第一金投信獨立經營管理。本基金經金管會核准或同意生效，惟不表示絕無風險。基金經理公司以往之經理績效不保證基金之最低投資收益；基金經理公司除盡善良管理人之注意義務外，不負責基金之盈虧，亦不保證最低之收益，投資人申購前應詳閱基金公開說明書。有關基金應負擔之費用（境外基金含分銷費用、反稀釋費用）及基金之相關投資風險已揭露於基金之公開說明書或投資人須知中，</a:t>
            </a: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基金經理</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公司及各銷售機構備有公開說明書，歡迎索取，或自行至</a:t>
            </a: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基金經理</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公司官網（</a:t>
            </a:r>
            <a:r>
              <a:rPr kumimoji="1" lang="en-US" altLang="zh-TW" sz="1000" b="1" u="none" kern="1200" dirty="0">
                <a:solidFill>
                  <a:schemeClr val="tx1"/>
                </a:solidFill>
                <a:effectLst/>
                <a:latin typeface="微軟正黑體" panose="020B0604030504040204" pitchFamily="34" charset="-120"/>
                <a:ea typeface="微軟正黑體" panose="020B0604030504040204" pitchFamily="34" charset="-120"/>
                <a:cs typeface="+mn-cs"/>
              </a:rPr>
              <a:t>www.fsitc.com.tw</a:t>
            </a:r>
            <a:r>
              <a:rPr kumimoji="1" lang="zh-TW" altLang="en-US" sz="1000" b="1" u="none"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en-US" altLang="zh-TW" sz="1000" b="1" u="none" kern="1200" dirty="0">
                <a:solidFill>
                  <a:schemeClr val="tx1"/>
                </a:solidFill>
                <a:effectLst/>
                <a:latin typeface="微軟正黑體" panose="020B0604030504040204" pitchFamily="34" charset="-120"/>
                <a:ea typeface="微軟正黑體" panose="020B0604030504040204" pitchFamily="34" charset="-120"/>
                <a:cs typeface="+mn-cs"/>
              </a:rPr>
              <a:t>、公開資訊觀測站（mops.twse.com.tw</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）或境外基金資訊觀測站（</a:t>
            </a:r>
            <a:r>
              <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rPr>
              <a:t>announce.fundclear.com.tw</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）下載。</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投資人應注意基金投資之風險包括匯率風險、利率風險、債券交易市場流動性不足之風險及投資無擔保公司債之風險；基金或有因利率變動、債券交易市場流動性不足及定期存單提前解約而影響基金淨值下跌之風險，同時或有受益人大量贖回時，致延遲給付贖回價款之可能。</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基金非投資等級債券之投資占顯著比重者，適合能承受較高風險之非保守型之投資人。由於非投資等級債券之信用評等未達投資等級或未經信用評等，且對利率變動的敏感度甚高，故本基金可能會因利率上升、市場流動性下降，或債券發行機構違約不支付本金、利息或破產而蒙受虧損，投資人應審慎評估。本基金不適合無法承擔相關風險之投資人。投資人投資以非投資等級債券為訴求之基金不宜占其投資組合過高之比重。非投資等級債可能投資美國</a:t>
            </a:r>
            <a:r>
              <a:rPr kumimoji="1" lang="zh-TW" altLang="en-US" sz="700" b="1" kern="1200" dirty="0">
                <a:solidFill>
                  <a:srgbClr val="085840"/>
                </a:solidFill>
                <a:effectLst/>
                <a:latin typeface="微軟正黑體" panose="020B0604030504040204" pitchFamily="34" charset="-120"/>
                <a:ea typeface="微軟正黑體" panose="020B0604030504040204" pitchFamily="34" charset="-120"/>
                <a:cs typeface="+mn-cs"/>
              </a:rPr>
              <a:t> </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Rule</a:t>
            </a:r>
            <a:r>
              <a:rPr kumimoji="1" lang="en-US" altLang="zh-TW" sz="800" b="1" kern="1200" dirty="0">
                <a:solidFill>
                  <a:srgbClr val="085840"/>
                </a:solidFill>
                <a:effectLst/>
                <a:latin typeface="微軟正黑體" panose="020B0604030504040204" pitchFamily="34" charset="-120"/>
                <a:ea typeface="微軟正黑體" panose="020B0604030504040204" pitchFamily="34" charset="-120"/>
                <a:cs typeface="+mn-cs"/>
              </a:rPr>
              <a:t> </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144A </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債券</a:t>
            </a:r>
            <a:r>
              <a:rPr kumimoji="1" lang="zh-TW" altLang="zh-TW" sz="1000" b="1" kern="1200" dirty="0">
                <a:solidFill>
                  <a:srgbClr val="085840"/>
                </a:solidFill>
                <a:effectLst/>
                <a:latin typeface="微軟正黑體" panose="020B0604030504040204" pitchFamily="34" charset="-120"/>
                <a:ea typeface="微軟正黑體" panose="020B0604030504040204" pitchFamily="34" charset="-120"/>
                <a:cs typeface="+mn-cs"/>
              </a:rPr>
              <a:t>（境內基金投資比例最高可達基金總資產</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30</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％，實際投資上限詳見各基金公開說明書</a:t>
            </a:r>
            <a:r>
              <a:rPr kumimoji="1" lang="zh-TW" altLang="zh-TW" sz="10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，該債券屬私募性質，易發生流動性不足，財務訊息揭露不完整或價格不透明導致高波動性之風險。</a:t>
            </a:r>
            <a:endPar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endParaRPr>
          </a:p>
          <a:p>
            <a:pPr algn="just">
              <a:lnSpc>
                <a:spcPct val="100000"/>
              </a:lnSpc>
            </a:pP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部分可配息基金配息前未先扣除應負擔之相關費用，且基金的配息可能由基金的收益或本金中支付。任何涉及由本金支出的部份，可能導致原始投資金額以同等比例減損。基金配息率不代表基金報酬率，且過去配息率不代表未來配息率；基金淨值可能因市場因素而上下波動。基金經理公司不保證本基金最低之收益率或獲利，配息金額會因操作及收入來源而有變化，且投資之風險無法因分散投資而完全消除，投資人仍應自行承擔相關風險。投資人可至基金經理公司官網查詢最近</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12</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個月內由本金支付之配息組成項目。</a:t>
            </a:r>
          </a:p>
          <a:p>
            <a:pPr algn="just"/>
            <a:r>
              <a:rPr kumimoji="1" lang="zh-TW" altLang="zh-TW" sz="1000" b="1" kern="1200" dirty="0">
                <a:solidFill>
                  <a:srgbClr val="085840"/>
                </a:solidFill>
                <a:effectLst/>
                <a:latin typeface="微軟正黑體" panose="020B0604030504040204" pitchFamily="34" charset="-120"/>
                <a:ea typeface="微軟正黑體" panose="020B0604030504040204" pitchFamily="34" charset="-120"/>
                <a:cs typeface="+mn-cs"/>
              </a:rPr>
              <a:t>基金配息之年化配息率為估算值，計算公式為「每單位配息金額÷除息日前一日之淨值×一年配息次數×</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 100</a:t>
            </a:r>
            <a:r>
              <a:rPr kumimoji="1" lang="zh-TW" altLang="zh-TW" sz="10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。各期間報酬率</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含息</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是假設收益分配均滾入再投資於本基金之期間累積報酬率。</a:t>
            </a:r>
            <a:endPar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內容涉及新興市場部分，因其波動性與風險程度較高，且政治與經濟情勢穩定度可能低於已開發國家，可能使資產價值受不同程度之影響。</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境外基金投資中國證券市場之有價證券，以掛牌上市有價證券及銀行間債券市場為限，除經金管會核准外，投資總額不得超過淨資產價值之</a:t>
            </a:r>
            <a:r>
              <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rPr>
              <a:t>20%</a:t>
            </a: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。中國大陸為外匯管制市場，投資相關有價證券可能有資金無法即時匯回之風險，或可能因特殊情事致延遲給付買回價款，投資人另須留意中國巿場特定政治、經濟、法規與巿場等投資風險。</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匯率走勢可能影響所投資之海外資產而使資產價值變動。</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本資料提及之經濟走勢預測不必然代表該基金之績效，基金投資風險請詳閱基金公開說明書。</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投資人因不同時間進場，將有不同之投資績效，過去之績效亦不代表未來績效之保證。</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以</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過去績效進行模擬投資組合之報酬率，僅為歷史資料模擬投資組合之結果，不代表</a:t>
            </a: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任何基金或相關</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投資組合之實際報酬率及未來績效保證</a:t>
            </a: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不同時間進行模擬操作，結果可能不同。</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本資料提及之企業、指數或投資標的，僅為舉例說明之用，不代表任何投資之推薦。</a:t>
            </a:r>
          </a:p>
          <a:p>
            <a:pPr algn="just"/>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基金風險報酬等級，依投信投顧公會分類標準，由低至高分為</a:t>
            </a:r>
            <a:r>
              <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rPr>
              <a:t>RR1~RR5</a:t>
            </a:r>
            <a:r>
              <a:rPr kumimoji="1" lang="zh-TW" altLang="zh-TW" sz="1000" b="1" kern="1200" dirty="0">
                <a:solidFill>
                  <a:schemeClr val="tx1"/>
                </a:solidFill>
                <a:effectLst/>
                <a:latin typeface="微軟正黑體" panose="020B0604030504040204" pitchFamily="34" charset="-120"/>
                <a:ea typeface="微軟正黑體" panose="020B0604030504040204" pitchFamily="34" charset="-120"/>
                <a:cs typeface="+mn-cs"/>
              </a:rPr>
              <a:t>等五個等級。此分類係基於一般市況反映市場價格波動風險，無法涵蓋所有風險，不宜作為投資唯一依據，投資人仍應注意所投資基金之個別風險，並考量個人風險承擔能力、資金可運用期間等，始為投資判斷。</a:t>
            </a:r>
            <a:r>
              <a:rPr kumimoji="1" lang="zh-TW" altLang="en-US" sz="1000" b="1" kern="1200" dirty="0">
                <a:solidFill>
                  <a:schemeClr val="tx1"/>
                </a:solidFill>
                <a:effectLst/>
                <a:latin typeface="微軟正黑體" panose="020B0604030504040204" pitchFamily="34" charset="-120"/>
                <a:ea typeface="微軟正黑體" panose="020B0604030504040204" pitchFamily="34" charset="-120"/>
                <a:cs typeface="+mn-cs"/>
              </a:rPr>
              <a:t>相關基金之風險可能含有產業景氣循環變動、流動性不足、外匯管制、投資地區政經社會變動或其他投資風險。</a:t>
            </a:r>
            <a:endParaRPr kumimoji="1" lang="en-US" altLang="zh-TW" sz="10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endParaRPr kumimoji="1" lang="en-US" altLang="zh-TW" sz="800" b="1" kern="1200" dirty="0">
              <a:solidFill>
                <a:schemeClr val="tx1"/>
              </a:solidFill>
              <a:effectLst/>
              <a:latin typeface="微軟正黑體" panose="020B0604030504040204" pitchFamily="34" charset="-120"/>
              <a:ea typeface="微軟正黑體" panose="020B0604030504040204" pitchFamily="34" charset="-120"/>
              <a:cs typeface="+mn-cs"/>
            </a:endParaRPr>
          </a:p>
          <a:p>
            <a:pPr algn="just"/>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（總代理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 第一金證券投資信託股份有限公司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台北市民權東路三段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6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號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7 </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樓 </a:t>
            </a:r>
            <a:r>
              <a:rPr kumimoji="1" lang="en-US" altLang="zh-TW" sz="800" b="0" kern="1200" dirty="0">
                <a:solidFill>
                  <a:schemeClr val="tx1"/>
                </a:solidFill>
                <a:effectLst/>
                <a:latin typeface="微軟正黑體" panose="020B0604030504040204" pitchFamily="34" charset="-120"/>
                <a:ea typeface="微軟正黑體" panose="020B0604030504040204" pitchFamily="34" charset="-120"/>
                <a:cs typeface="+mn-cs"/>
              </a:rPr>
              <a:t>| 02-2504-1000</a:t>
            </a:r>
            <a:r>
              <a:rPr kumimoji="1" lang="zh-TW" altLang="en-US" sz="800" b="0" kern="1200" dirty="0">
                <a:solidFill>
                  <a:schemeClr val="tx1"/>
                </a:solidFill>
                <a:effectLst/>
                <a:latin typeface="微軟正黑體" panose="020B0604030504040204" pitchFamily="34" charset="-120"/>
                <a:ea typeface="微軟正黑體" panose="020B0604030504040204" pitchFamily="34" charset="-120"/>
                <a:cs typeface="+mn-cs"/>
              </a:rPr>
              <a:t>）</a:t>
            </a:r>
          </a:p>
        </p:txBody>
      </p:sp>
      <p:pic>
        <p:nvPicPr>
          <p:cNvPr id="6" name="Picture 4" descr="C:\Users\michael.tu\Desktop\543534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0277" y="6075367"/>
            <a:ext cx="13001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34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工業30 ETF基金 警語">
    <p:spTree>
      <p:nvGrpSpPr>
        <p:cNvPr id="1" name=""/>
        <p:cNvGrpSpPr/>
        <p:nvPr/>
      </p:nvGrpSpPr>
      <p:grpSpPr>
        <a:xfrm>
          <a:off x="0" y="0"/>
          <a:ext cx="0" cy="0"/>
          <a:chOff x="0" y="0"/>
          <a:chExt cx="0" cy="0"/>
        </a:xfrm>
      </p:grpSpPr>
      <p:sp>
        <p:nvSpPr>
          <p:cNvPr id="3" name="矩形 2"/>
          <p:cNvSpPr/>
          <p:nvPr userDrawn="1"/>
        </p:nvSpPr>
        <p:spPr>
          <a:xfrm>
            <a:off x="251520" y="476590"/>
            <a:ext cx="8641200" cy="482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第一金臺灣工業菁英</a:t>
            </a:r>
            <a:r>
              <a:rPr kumimoji="1" lang="en-US" altLang="zh-TW"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30 ETF</a:t>
            </a:r>
            <a:r>
              <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基金風險聲明</a:t>
            </a:r>
            <a:r>
              <a:rPr kumimoji="1" lang="en-US" altLang="zh-TW"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投信獨立經營管理。本基金經金管會核准或同意生效，惟不表示絕無風險。基金經理公司以往之經理績效不保證基金之最低投資收益；基金經理公司除盡善良管理人之注意義務外，不負責基金之盈虧，亦不保證最低之收益，投資人申購前應詳閱基金公開說明書。有關基金應負擔之費用及基金之相關投資風險已揭露於基金之公開說明書中，基金經理公司及各銷售機構備有公開說明書，歡迎索取，或自行至基金經理公司官網（</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www.fsitc.com.tw</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）或公開資訊觀測站（</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mops.twse.com.tw</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）下載。</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有關各</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ETF</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基金或子基金特性、投資人應負擔之成本費用及相關投資風險等資訊，交易前應詳閱基金公開說明書。</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第一金臺灣工業菁英</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30 ETF</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基金以追蹤標的</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臺灣工業菁英</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30</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指數</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之績效表現為目標，依指數特性或市場狀況買進全部或部分成分股，並以指數成分股權重作為個股持股比率之參考。</a:t>
            </a:r>
            <a:endPar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部分可配息基金配息前未先扣除應負擔之相關費用，且基金的配息可能由基金的收益或本金中支付（各</a:t>
            </a:r>
            <a:r>
              <a:rPr kumimoji="1" lang="en-US" altLang="zh-TW"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ETF</a:t>
            </a:r>
            <a:r>
              <a:rPr kumimoji="1" lang="zh-TW" altLang="en-US"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基金或子基金配息前已先扣除應負擔之相關費用且配息不涉及本金）。任何涉及由本金支出的部份，可能導致原始投資金額以同等比例減損。基金配息率不代表基金報酬率，且過去配息率不代表未來配息率；基金淨值可能因市場因素而上下波動。基金經理公司不保證本基金最低之收益率或獲利，配息金額會因操作及收入來源而有變化，且投資之風險無法因分散投資而完全消除，投資人仍應自行承擔相關風險。各</a:t>
            </a:r>
            <a:r>
              <a:rPr kumimoji="1" lang="en-US" altLang="zh-TW"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ETF</a:t>
            </a:r>
            <a:r>
              <a:rPr kumimoji="1" lang="zh-TW" altLang="en-US"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基金或子基金上市</a:t>
            </a:r>
            <a:r>
              <a:rPr kumimoji="1" lang="en-US" altLang="zh-TW"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srgbClr val="DB812E"/>
                </a:solidFill>
                <a:effectLst/>
                <a:uLnTx/>
                <a:uFillTx/>
                <a:latin typeface="微軟正黑體" panose="020B0604030504040204" pitchFamily="34" charset="-120"/>
                <a:ea typeface="微軟正黑體" panose="020B0604030504040204" pitchFamily="34" charset="-120"/>
                <a:cs typeface="+mn-cs"/>
              </a:rPr>
              <a:t>櫃日前（不含當日），經理公司不接受基金受益權單位數之買回。</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「臺灣指數公司工業菁英</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30</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指數」由臺灣指數股份有限公司負責計算及授權第一金投信於「第一金臺灣工業菁英</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30 ETF</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基金」中使用該等指數名稱；惟臺灣指數股份有限公司並未贊助、認可或推廣「第一金臺灣工業菁英</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30 ETF</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與該等指數之指數值及其成分股清單有關之一切著作權均歸臺灣指數股份有限公司所有；第一金投信業已就使用該著作權發行該等指數之行為，自臺灣指數股份有限公司取得完整之使用授權，詳見相關基金公開說明書。本資料提及之經濟走勢預測不必然代表該基金之績效，基金投資風險請詳閱基金公開說明書。投資人因不同時間進場，將有不同之投資績效，過去之績效亦不代表未來績效之保證。以過去績效進行模擬投資組合之報酬率，僅為歷史資料模擬投資組合之結果，不代表任何基金或相關投資組合之實際報酬率及未來績效保證；不同時間進行模擬操作，結果可能不同。本資料提及之企業、指數或投資標的，僅為舉例說明之用，不代表任何投資之推薦。基金風險報酬等級，依投信投顧公會分類標準，由低至高分為</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RR1~RR5</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五個等級。此分類係基於一般市況反映市場價格波動風險，無法涵蓋所有風險，不宜作為投資唯一依據，投資人仍應注意所投資基金之個別風險，並考量個人風險承擔能力、資金可運用期間等，始為投資判斷。相關基金之風險可能含有產業景氣循環變動、流動性不足、外匯管制、投資地區政經社會變動或其他投資風險。</a:t>
            </a:r>
            <a:endPar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en-US" altLang="zh-TW" sz="825"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（第一金證券投資信託股份有限公司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台北市民權東路三段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6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7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樓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02-2504-1000</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en-US" altLang="zh-TW" sz="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zh-TW" altLang="en-US" sz="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17552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太空衛星 ETF基金 警語">
    <p:spTree>
      <p:nvGrpSpPr>
        <p:cNvPr id="1" name=""/>
        <p:cNvGrpSpPr/>
        <p:nvPr/>
      </p:nvGrpSpPr>
      <p:grpSpPr>
        <a:xfrm>
          <a:off x="0" y="0"/>
          <a:ext cx="0" cy="0"/>
          <a:chOff x="0" y="0"/>
          <a:chExt cx="0" cy="0"/>
        </a:xfrm>
      </p:grpSpPr>
      <p:sp>
        <p:nvSpPr>
          <p:cNvPr id="3" name="矩形 2"/>
          <p:cNvSpPr/>
          <p:nvPr userDrawn="1"/>
        </p:nvSpPr>
        <p:spPr>
          <a:xfrm>
            <a:off x="251520" y="476590"/>
            <a:ext cx="8641200" cy="482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第一金太空衛星</a:t>
            </a:r>
            <a:r>
              <a:rPr kumimoji="1" lang="en-US" altLang="zh-TW"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ETF</a:t>
            </a:r>
            <a:r>
              <a:rPr kumimoji="1"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基金風險聲明</a:t>
            </a:r>
            <a:r>
              <a:rPr kumimoji="1" lang="en-US" altLang="zh-TW"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投信獨立經營管理。本基金經金管會核准或同意生效，惟不表示絕無風險。基金經理公司以往之經理績效不保證基金之最低投資收益；基金經理公司除盡善良管理人之注意義務外，不負責基金之盈虧，亦不保證最低之收益，投資人申購前應詳閱基金公開說明書。有關基金應負擔之費用及基金之相關投資風險已揭露於基金之公開說明書或投資人須知中，基金經理公司及各銷售機構備有公開說明書，歡迎索取，或自行至基金經理公司官網（</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www.fsitc.com.tw</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）、公開資訊觀測站（</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mops.twse.com.tw</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）下載。</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各</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ETF</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或子基金上市日前（不含當日），經理公司不接受基金受益權單位數之買回；掛牌上市前參與申購所買入的每單位淨資產價值，不等同於基金掛牌上市後之價格，參與申購之投資人需自行承擔基金成立日起至上市日止之期間，基金價格波動所產生折</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溢價之風險。</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本基金以追蹤標的指數報酬為目標，因此標的指數價格波動劇烈時，基金之淨資產價值表現亦將有波動之風險。此外仍有包括但不限於下列原因致生本基金報酬偏離標的指數報酬之情形：</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基金因應申贖或維持所需曝險比例等因素而進行之交易，將使基金淨值受到交易費用、基金其他必要之費用</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如：經理費、保管費、上市費等</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、有價證券或期貨成交價格或基金整體曝險比例等因素的影響而使本基金報酬與標的指數產生偏離。</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本基金指數化策略原則上以完全複製法為主，惟遇特殊情形</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包括但不限於成分股公司事件因素、成分股流動性不足、預期標的指數成分股即將異動、標的成分股因屬於人權爭議或軍火武器等相關標的，基於控管政經風險而無法持有、基金因應申贖或指數調整因不同幣別換匯時間差異及其他市場因素等情況使基金難以使用完全複製法策略管理投資組合</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，將影響基金整體曝險比率，因而使基金報酬與標的指數產生偏離。</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為符合本基金追蹤標的指數績效表現之目標及資金調度需要，本基金得從事證券相關商品之交易。因此若持有的證券相關商品部位流動性不足、期貨轉倉正逆價差大、期貨正逆價差波動升高，亦可能造成本基金報酬所追蹤指數的偏離。</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4.</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基金以新臺幣計價，而本基金所投資的有價證券或證券相關商品可能為新臺幣以外之計價貨幣，因此匯率波動將影響本基金以新臺幣計算之淨資產價值，可能使本基金報酬與標的指數產生偏離。本基金上市前參與申購所買入的每單位淨資產價值，不等同於基金上市後之價格，參與申購之投資人需自行承擔基金成立日起至上市日止之期間，基金價格波動所產生折</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溢價之風險。本基金自上市日起之申購，經理公司將依本基金每一營業日所公告「現金申購買回清單」所載之「每申購買回基數約當淨值」加計</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110%</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向申購人預收申購價金。本基金受益憑證上市後之買賣成交價格無升降幅度限制，並應依臺灣證交所有關規定辦理。本基金所涉之證券市場交易時間不同，因此本基金所涉之證券市場交易可能有無法即時完全反應基金投資組合之價格波動風險。另本基金的淨值反應其一籃子成分市值總合，惟盤中即時估計淨值與實際基金淨值計算之投組內容亦可能有所差異，可能造成交易資訊傳遞落差之風險。</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AG (</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以下簡稱“</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是「</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太空衛星指數」的授權方。基於該指數的金融商品不會被</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以任何方式贊助、認可、推廣或銷售，</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關於以下事項不得做出任何明示或暗示之陳述、保證</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指數成分證券投資之合宜性；</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質量、準確性和</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或</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指數之完整性；和</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或</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任何個人或公司從指數的使用上獲得或將獲得的結果。</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不保證指數的準確性和</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或</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完整性，對任何錯誤或遺漏不承擔任何責任。儘管</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對被授權方有義務責任，但</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保留更改關於指數和</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的計算或公佈方法，不負責與指數相關的任何計算錯誤或任何有關指數發布的不正確性、延遲性或中斷性。</a:t>
            </a:r>
            <a:r>
              <a:rPr kumimoji="1" lang="en-US" altLang="zh-TW" sz="1000" b="1"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Solactive</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不對任何損害負責，包括但不限於使用</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或無法使用</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指數造成任何利潤損失、業務，或招致任何特殊、附帶、懲罰性、間接損害。</a:t>
            </a: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資料提及之經濟走勢預測不必然代表該基金之績效，基金投資風險請詳閱基金公開說明書。本資料提及之企業、指數或投資標的，僅為舉例說明之用，不代表任何投資之推薦。基金風險報酬等級，依投信投顧公會分類標準，由低至高分為</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RR1~RR5</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五個等級。此分類係基於一般市況反映市場價格波動風險，無法涵蓋所有風險，不宜作為投資唯一依據，投資人仍應注意所投資基金之個別風險，並考量個人風險承擔能力、資金可運用期間等，始為投資判斷。相關基金之風險可能含有產業景氣循環變動、流動性不足、外匯管制、投資地區政經社會變動或其他投資風險。本基金自成立日起至上市日前</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不含當日</a:t>
            </a:r>
            <a:r>
              <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，經理公司不接受本基金受益權單位數之申購及買回。</a:t>
            </a: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en-US" altLang="zh-TW" sz="1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（第一金證券投資信託股份有限公司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台北市民權東路三段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6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7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樓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02-2504-1000</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en-US" altLang="zh-TW" sz="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zh-TW" altLang="en-US" sz="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6112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私募基金 警語">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251520" y="476590"/>
            <a:ext cx="8641200" cy="482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zh-TW" sz="14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4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私募基金風險聲明</a:t>
            </a:r>
            <a:r>
              <a:rPr kumimoji="1" lang="en-US" altLang="zh-TW" sz="14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投信獨立經營管理。本基金經金管會核備，惟不表示絕無風險。基金經理公司以往之經理績效不保證基金之最低投資收益；基金經理公司除盡善良管理人之注意義務外，不負責基金之盈虧，亦不保證最低之收益，投資人申購前應詳閱基金投資說明書。有關基金應負擔之費用及基金之相關投資風險已揭露於基金之投資說明書中。</a:t>
            </a:r>
          </a:p>
          <a:p>
            <a:pPr algn="just">
              <a:lnSpc>
                <a:spcPct val="100000"/>
              </a:lnSpc>
            </a:pP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基金非投資等級債券之投資占顯著比重者，適合能承受較高風險之非保守型之投資人。由於非投資等級債券之信用評等未達投資等級或未經信用評等，且對利率變動的敏感度甚高，故本基金可能會因利率上升、市場流動性下降，或債券發行機構違約不支付本金、利息或破產而蒙受虧損，投資人應審慎評估。本基金不適合無法承擔相關風險之投資人。投資人投資以非投資等級債券為訴求之基金不宜占其投資組合過高之比重。非投資等級債可能投資美國</a:t>
            </a:r>
            <a:r>
              <a:rPr kumimoji="1" lang="zh-TW" altLang="en-US" sz="700" b="1" kern="1200" dirty="0">
                <a:solidFill>
                  <a:srgbClr val="085840"/>
                </a:solidFill>
                <a:effectLst/>
                <a:latin typeface="微軟正黑體" panose="020B0604030504040204" pitchFamily="34" charset="-120"/>
                <a:ea typeface="微軟正黑體" panose="020B0604030504040204" pitchFamily="34" charset="-120"/>
                <a:cs typeface="+mn-cs"/>
              </a:rPr>
              <a:t> </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Rule</a:t>
            </a:r>
            <a:r>
              <a:rPr kumimoji="1" lang="en-US" altLang="zh-TW" sz="800" b="1" kern="1200" dirty="0">
                <a:solidFill>
                  <a:srgbClr val="085840"/>
                </a:solidFill>
                <a:effectLst/>
                <a:latin typeface="微軟正黑體" panose="020B0604030504040204" pitchFamily="34" charset="-120"/>
                <a:ea typeface="微軟正黑體" panose="020B0604030504040204" pitchFamily="34" charset="-120"/>
                <a:cs typeface="+mn-cs"/>
              </a:rPr>
              <a:t> </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144A </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債券</a:t>
            </a:r>
            <a:r>
              <a:rPr kumimoji="1" lang="zh-TW" altLang="zh-TW" sz="1000" b="1" kern="1200" dirty="0">
                <a:solidFill>
                  <a:srgbClr val="085840"/>
                </a:solidFill>
                <a:effectLst/>
                <a:latin typeface="微軟正黑體" panose="020B0604030504040204" pitchFamily="34" charset="-120"/>
                <a:ea typeface="微軟正黑體" panose="020B0604030504040204" pitchFamily="34" charset="-120"/>
                <a:cs typeface="+mn-cs"/>
              </a:rPr>
              <a:t>（境內基金投資比例最高可達基金總資產</a:t>
            </a:r>
            <a:r>
              <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rPr>
              <a:t>30</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％，實際投資上限詳見各基金公開說明書</a:t>
            </a:r>
            <a:r>
              <a:rPr kumimoji="1" lang="zh-TW" altLang="zh-TW" sz="1000" b="1" kern="1200" dirty="0">
                <a:solidFill>
                  <a:srgbClr val="085840"/>
                </a:solidFill>
                <a:effectLst/>
                <a:latin typeface="微軟正黑體" panose="020B0604030504040204" pitchFamily="34" charset="-120"/>
                <a:ea typeface="微軟正黑體" panose="020B0604030504040204" pitchFamily="34" charset="-120"/>
                <a:cs typeface="+mn-cs"/>
              </a:rPr>
              <a:t>）</a:t>
            </a:r>
            <a:r>
              <a:rPr kumimoji="1" lang="zh-TW" altLang="en-US" sz="1000" b="1" kern="1200" dirty="0">
                <a:solidFill>
                  <a:srgbClr val="085840"/>
                </a:solidFill>
                <a:effectLst/>
                <a:latin typeface="微軟正黑體" panose="020B0604030504040204" pitchFamily="34" charset="-120"/>
                <a:ea typeface="微軟正黑體" panose="020B0604030504040204" pitchFamily="34" charset="-120"/>
                <a:cs typeface="+mn-cs"/>
              </a:rPr>
              <a:t>，該債券屬私募性質，易發生流動性不足，財務訊息揭露不完整或價格不透明導致高波動性之風險。</a:t>
            </a:r>
            <a:endParaRPr kumimoji="1" lang="en-US" altLang="zh-TW" sz="1000" b="1" kern="1200" dirty="0">
              <a:solidFill>
                <a:srgbClr val="085840"/>
              </a:solidFill>
              <a:effectLst/>
              <a:latin typeface="微軟正黑體" panose="020B0604030504040204" pitchFamily="34" charset="-120"/>
              <a:ea typeface="微軟正黑體" panose="020B0604030504040204" pitchFamily="34" charset="-120"/>
              <a:cs typeface="+mn-cs"/>
            </a:endParaRPr>
          </a:p>
          <a:p>
            <a:pPr algn="just"/>
            <a:r>
              <a:rPr kumimoji="1" lang="zh-TW" altLang="en-US" sz="1000" b="1" i="0" u="none" strike="noStrike" kern="1200" cap="none" spc="0" normalizeH="0" baseline="0" dirty="0">
                <a:ln>
                  <a:noFill/>
                </a:ln>
                <a:solidFill>
                  <a:srgbClr val="085840"/>
                </a:solidFill>
                <a:effectLst/>
                <a:uLnTx/>
                <a:uFillTx/>
                <a:latin typeface="微軟正黑體" panose="020B0604030504040204" pitchFamily="34" charset="-120"/>
                <a:ea typeface="微軟正黑體" panose="020B0604030504040204" pitchFamily="34" charset="-120"/>
                <a:cs typeface="+mn-cs"/>
              </a:rPr>
              <a:t>部分可配息基金配息前未先扣除應負擔之相關費用，且基金的配息可能由基金的收益或本金中支付。任何涉及由本金支出的部份，可能導致原始投資金額以同等比例減損。基金配息率不代表基金報酬率，且過去配息率不代表未來配息率；基金淨值可能因市場因素而上下波動。基金經理公司不保證本基金最低之收益率或獲利，配息金額會因操作及收入來源而有變化，且投資之風險無法因分散投資而完全消除，投資人仍應自行承擔相關風險。</a:t>
            </a:r>
          </a:p>
          <a:p>
            <a:pPr algn="just"/>
            <a:r>
              <a:rPr kumimoji="1" lang="zh-TW" altLang="en-US" sz="1000" b="1" i="0" u="none" strike="noStrike" kern="1200" cap="none" spc="0" normalizeH="0" baseline="0" dirty="0">
                <a:ln>
                  <a:noFill/>
                </a:ln>
                <a:solidFill>
                  <a:srgbClr val="DB7E2E"/>
                </a:solidFill>
                <a:effectLst/>
                <a:uLnTx/>
                <a:uFillTx/>
                <a:latin typeface="微軟正黑體" panose="020B0604030504040204" pitchFamily="34" charset="-120"/>
                <a:ea typeface="微軟正黑體" panose="020B0604030504040204" pitchFamily="34" charset="-120"/>
                <a:cs typeface="+mn-cs"/>
              </a:rPr>
              <a:t>本基金投資之子基金包括未經金融監督管理委員會核准或申報生效之境外基金（包括對沖基金），其受較低之監督管理，故其承擔之風險通常有別於傳統基金。未經金融監督管理委員會核准或申報生效之境外基金（包括對沖基金），因操作策略多元化、風險程度亦較傳統基金高，其特殊風險可能會導致受益人損失大部分或全部投資金額，因此本基金並不適合無法承擔有關風險的投資人，較適合具備專業理財常識及資產規模達法令規定之專業投資人參與。投資人應考慮本身的財務狀況以決定是否適宜投資本基金，並於投資前應詳閱本基金投資說明書。</a:t>
            </a:r>
            <a:endParaRPr kumimoji="1" lang="en-US" altLang="zh-TW" sz="1000" b="1" i="0" u="none" strike="noStrike" kern="1200" cap="none" spc="0" normalizeH="0" baseline="0" dirty="0">
              <a:ln>
                <a:noFill/>
              </a:ln>
              <a:solidFill>
                <a:srgbClr val="DB7E2E"/>
              </a:solidFill>
              <a:effectLst/>
              <a:uLnTx/>
              <a:uFillTx/>
              <a:latin typeface="微軟正黑體" panose="020B0604030504040204" pitchFamily="34" charset="-120"/>
              <a:ea typeface="微軟正黑體" panose="020B0604030504040204" pitchFamily="34" charset="-120"/>
              <a:cs typeface="+mn-cs"/>
            </a:endParaRP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匯率走勢可能影響所投資之海外資產而使資產價值變動。</a:t>
            </a: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本資料提及之經濟走勢預測不必然代表該基金之績效，基金投資風險請詳閱基金投資說明書。</a:t>
            </a: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以過去績效進行模擬投資組合之報酬率，僅為歷史資料模擬投資組合之結果，不代表任何基金或相關投資組合之實際報酬率及未來績效保證；不同時間進行模擬操作，結果可能不同。</a:t>
            </a: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本資料提及之企業、指數或投資標的，僅為舉例說明之用，不代表任何投資之推薦。</a:t>
            </a: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有關未成立之基金初期資產配置，僅為暫訂規劃，實際投資配置可能依市場狀況而改變。</a:t>
            </a: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基金風險報酬等級，依投信投顧公會分類標準，由低至高分為</a:t>
            </a:r>
            <a:r>
              <a:rPr kumimoji="1" lang="en-US" altLang="zh-TW"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RR1~RR5</a:t>
            </a:r>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五個等級。此分類係基於一般市況反映市場價格波動風險，無法涵蓋所有風險，不宜作為投資唯一依據，投資人仍應注意所投資基金之個別風險，並考量個人風險承擔能力、資金可運用期間等，始為投資判斷。相關基金之風險可能含有產業景氣循環變動、流動性不足、外匯管制、投資地區政經社會變動或其他投資風險。</a:t>
            </a:r>
          </a:p>
          <a:p>
            <a:pPr algn="just"/>
            <a:r>
              <a:rPr kumimoji="1" lang="zh-TW" altLang="en-US" sz="10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基金經理公司或受委任機構針對特定人私募本基金，於招募及銷售期間，皆不得為一般性廣告或公開勸誘之行為。</a:t>
            </a: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1" lang="zh-TW" altLang="en-US" sz="9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685800" rtl="0" eaLnBrk="1" fontAlgn="base" latinLnBrk="0" hangingPunct="1">
              <a:lnSpc>
                <a:spcPct val="100000"/>
              </a:lnSpc>
              <a:spcBef>
                <a:spcPct val="0"/>
              </a:spcBef>
              <a:spcAft>
                <a:spcPct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（第一金證券投資信託股份有限公司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台北市民權東路三段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6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號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7 </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樓 </a:t>
            </a:r>
            <a:r>
              <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02-2504-1000</a:t>
            </a:r>
            <a:r>
              <a:rPr kumimoji="1" lang="zh-TW" altLang="en-US"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1" lang="en-US" altLang="zh-TW" sz="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algn="just"/>
            <a:endParaRPr kumimoji="1" lang="zh-TW" altLang="en-US" sz="800" b="1" kern="1200" dirty="0">
              <a:solidFill>
                <a:schemeClr val="tx1"/>
              </a:solidFill>
              <a:effectLst/>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5867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子公司整合行銷 注意事項">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251520" y="476590"/>
            <a:ext cx="8641200" cy="4824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zh-TW" sz="14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4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第一金控集團子公司整合行銷注意事項</a:t>
            </a:r>
            <a:r>
              <a:rPr kumimoji="1" lang="en-US" altLang="zh-TW" sz="1400" b="1"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algn="just"/>
            <a:endParaRPr kumimoji="1" lang="en-US" altLang="zh-TW" sz="8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algn="just"/>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為積極落實誠信經營並建立本公司良好商業運作及誠信企業文化，請確實遵守以下事項：</a:t>
            </a:r>
            <a:endPar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algn="just"/>
            <a:endPar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01216" indent="-201216" algn="just"/>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一、道德及誠信行為規範</a:t>
            </a:r>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本公司員工於執行業務的過程中，</a:t>
            </a:r>
            <a:r>
              <a:rPr kumimoji="1" lang="zh-TW" altLang="en-US" sz="1000" b="1" i="0" u="none" strike="noStrike" kern="1200" cap="none" spc="0" normalizeH="0" baseline="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禁止為獲得或維持利益，直接或間接提供、收受、承諾或要求任何不正當利益，或從事其他違反誠信、不法或違背受託義務之行為</a:t>
            </a:r>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如貪污、行賄及收賄、敲詐勒索、挪用公款等</a:t>
            </a:r>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或「侵害營業秘密、商標權、專利權、著作權及其他智慧財產權」、從事不公平競爭之行為等，如有前述行為，將涉及刑事責任，可能被</a:t>
            </a:r>
            <a:r>
              <a:rPr kumimoji="1" lang="zh-TW" altLang="en-US" sz="1000" b="1" i="0" u="none" strike="noStrike" kern="1200" cap="none" spc="0" normalizeH="0" baseline="0" dirty="0">
                <a:ln>
                  <a:noFill/>
                </a:ln>
                <a:solidFill>
                  <a:srgbClr val="085840"/>
                </a:solidFill>
                <a:effectLst/>
                <a:uLnTx/>
                <a:uFillTx/>
                <a:latin typeface="微軟正黑體" panose="020B0604030504040204" pitchFamily="34" charset="-120"/>
                <a:ea typeface="微軟正黑體" panose="020B0604030504040204" pitchFamily="34" charset="-120"/>
                <a:cs typeface="+mn-cs"/>
              </a:rPr>
              <a:t>判處有期徒刑或罰金</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201216" indent="-201216" algn="just"/>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二、與他人建立商業關係前，應依相關規範進行資格審查或利害關係人查詢等作業程序，並先行評估往來對象之合法性，以及是否曾涉有不誠信行為之紀錄，以確保其商業經營方式公平、透明且不會要求、提供或收受賄賂，並將</a:t>
            </a:r>
            <a:r>
              <a:rPr kumimoji="1" lang="zh-TW" altLang="en-US" sz="1000" b="1" i="0" u="sng"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遵守誠信經營政策及反賄絡等內容納入契約條款</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201216" indent="-201216" algn="just"/>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三、證券投資信託事業之負責人、部門主管、分支機構經理人、其他業務人員或受僱人，</a:t>
            </a:r>
            <a:r>
              <a:rPr kumimoji="1" lang="zh-TW" altLang="en-US" sz="1000" b="1" i="0" u="none" strike="noStrike" kern="1200" cap="none" spc="0" normalizeH="0" baseline="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應以善良管理人之注意義務及忠實義務，本誠實信用原則執行業務</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。前述人員，除法令另有規定外，不得有下列行為：</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、以職務上所知悉之消息洩漏予他人或從事有價證券及其相關商品買賣之交易活動。</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、運用證券投資信託基金買賣有價證券及其相關商品時，為自己或他人之利益買入或賣出，或無正當理由，與受託投資資金為相對委託之交易。</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、為虛偽、詐欺或其他足致他人誤信之行為。</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4</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、運用證券投資信託基金買賣有價證券及其相關商品時，未將證券商、期貨商或其他交易對手退還手續費或給付其他利益歸入基金資產。</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、約定或提供特定利益、對價或負擔損失，促銷受益憑證。</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6</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、轉讓出席股東會委託書或藉行使證券投資信託基金持有股票之投票表決權，收受金錢或其他利益。</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7</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、運用證券投資信託基金買賣有價證券及其相關商品時，意圖抬高或壓低證券交易市場某種有價證券之交易價格，或從事其他足以損害證券投資信託基金投資人權益之行為。</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、運用證券投資信託基金買賣有價證券及其相關商品時，將已成交之買賣委託，自基金帳戶改為自己、他人或全權委託帳戶，或自自己、他人或全權委託帳戶改為基金帳戶。</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9</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、於公開場所或傳播媒體，對個別有價證券之買賣進行推介，或對個別有價證券未來之價位作研判預測。</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10</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、利用非專職人員招攬客戶或給付不合理之佣金。</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1" i="0" u="sng"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代理客戶從事有價證券投資或證券相關商品交易</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12</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、其他影響受益人、客戶之權益或本事業之經營者。</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13</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、對於受益人或客戶個人資料、往來交易資料及其他相關資料，應保守秘密。</a:t>
            </a:r>
          </a:p>
          <a:p>
            <a:pPr marL="339329" indent="-138113" algn="just"/>
            <a:r>
              <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14</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、除法令另有規定、經客戶簽訂契約或書面明示同意者外，本合約各方於辦理行銷時所揭露、轉介或交互運用之資料不得含有客戶</a:t>
            </a:r>
            <a:r>
              <a:rPr kumimoji="1" lang="zh-TW" altLang="en-US" sz="1000" b="1" i="0" u="sng"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姓名或地址以外之其他</a:t>
            </a:r>
            <a:r>
              <a:rPr kumimoji="1" lang="zh-TW" altLang="en-US"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a:t>
            </a:r>
            <a:endParaRPr kumimoji="1" lang="en-US" altLang="zh-TW" sz="10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339329" indent="-138113" algn="just"/>
            <a:endParaRPr kumimoji="1" lang="en-US" altLang="zh-TW" sz="5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339329" indent="-138113" algn="just"/>
            <a:endParaRPr kumimoji="1" lang="zh-TW" altLang="en-US" sz="5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algn="just"/>
            <a:r>
              <a:rPr kumimoji="1" lang="zh-TW" altLang="en-US" sz="8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相關內部作業規範：與利害關係人為交易行為作業規則、與利害關係人從事授信以外交易作業程序準則、捐贈管理規則、人員管理規範、經理守則、基金經理人等相互兼任防範利益衝突作業準則、基金及全委帳戶反向交易管理作業要點、全權委託投資帳戶公平下單作業要點，禁止內線交易與嚴守保密協定等。</a:t>
            </a:r>
          </a:p>
        </p:txBody>
      </p:sp>
    </p:spTree>
    <p:extLst>
      <p:ext uri="{BB962C8B-B14F-4D97-AF65-F5344CB8AC3E}">
        <p14:creationId xmlns:p14="http://schemas.microsoft.com/office/powerpoint/2010/main" val="233051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4" name="矩形 3"/>
          <p:cNvSpPr/>
          <p:nvPr userDrawn="1"/>
        </p:nvSpPr>
        <p:spPr>
          <a:xfrm>
            <a:off x="251401" y="4581160"/>
            <a:ext cx="8353160" cy="1728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1100" b="1" dirty="0">
                <a:solidFill>
                  <a:srgbClr val="085840"/>
                </a:solidFill>
                <a:latin typeface="微軟正黑體" pitchFamily="34" charset="-120"/>
                <a:ea typeface="微軟正黑體" pitchFamily="34" charset="-120"/>
              </a:rPr>
              <a:t>值得您信賴的投資好夥伴</a:t>
            </a:r>
            <a:br>
              <a:rPr lang="en-US" altLang="zh-TW" sz="900" b="1" dirty="0">
                <a:solidFill>
                  <a:schemeClr val="tx1"/>
                </a:solidFill>
                <a:latin typeface="微軟正黑體" pitchFamily="34" charset="-120"/>
                <a:ea typeface="微軟正黑體" pitchFamily="34" charset="-120"/>
              </a:rPr>
            </a:br>
            <a:endParaRPr lang="en-US" altLang="zh-TW" sz="900" b="1" dirty="0">
              <a:solidFill>
                <a:schemeClr val="tx1"/>
              </a:solidFill>
              <a:latin typeface="微軟正黑體" pitchFamily="34" charset="-120"/>
              <a:ea typeface="微軟正黑體" pitchFamily="34" charset="-120"/>
            </a:endParaRPr>
          </a:p>
          <a:p>
            <a:r>
              <a:rPr lang="zh-TW" altLang="en-US" sz="2200" b="1" dirty="0">
                <a:solidFill>
                  <a:srgbClr val="085840"/>
                </a:solidFill>
                <a:latin typeface="微軟正黑體" pitchFamily="34" charset="-120"/>
                <a:ea typeface="微軟正黑體" pitchFamily="34" charset="-120"/>
              </a:rPr>
              <a:t>第一金證券投資信託股份有限公司</a:t>
            </a:r>
            <a:endParaRPr lang="en-US" altLang="zh-TW" sz="2200" b="1" dirty="0">
              <a:solidFill>
                <a:srgbClr val="085840"/>
              </a:solidFill>
              <a:latin typeface="微軟正黑體" pitchFamily="34" charset="-120"/>
              <a:ea typeface="微軟正黑體" pitchFamily="34" charset="-120"/>
            </a:endParaRPr>
          </a:p>
          <a:p>
            <a:endParaRPr lang="en-US" altLang="zh-TW" sz="700" b="1" dirty="0">
              <a:solidFill>
                <a:srgbClr val="085840"/>
              </a:solidFill>
              <a:latin typeface="微軟正黑體" pitchFamily="34" charset="-120"/>
              <a:ea typeface="微軟正黑體" pitchFamily="34" charset="-120"/>
            </a:endParaRPr>
          </a:p>
          <a:p>
            <a:r>
              <a:rPr lang="en-US" altLang="zh-TW" sz="1000" b="1" dirty="0">
                <a:solidFill>
                  <a:srgbClr val="085840"/>
                </a:solidFill>
                <a:latin typeface="微軟正黑體" pitchFamily="34" charset="-120"/>
                <a:ea typeface="微軟正黑體" pitchFamily="34" charset="-120"/>
              </a:rPr>
              <a:t>www.fsitc.com.tw        </a:t>
            </a:r>
            <a:r>
              <a:rPr lang="en-US" altLang="zh-TW" sz="1000" b="1" baseline="0" dirty="0">
                <a:solidFill>
                  <a:srgbClr val="085840"/>
                </a:solidFill>
                <a:latin typeface="微軟正黑體" pitchFamily="34" charset="-120"/>
                <a:ea typeface="微軟正黑體" pitchFamily="34" charset="-120"/>
              </a:rPr>
              <a:t> </a:t>
            </a:r>
            <a:r>
              <a:rPr lang="en-US" altLang="zh-TW" sz="1000" b="1" dirty="0">
                <a:solidFill>
                  <a:srgbClr val="085840"/>
                </a:solidFill>
                <a:latin typeface="微軟正黑體" pitchFamily="34" charset="-120"/>
                <a:ea typeface="微軟正黑體" pitchFamily="34" charset="-120"/>
              </a:rPr>
              <a:t>0800-005-908</a:t>
            </a:r>
            <a:endParaRPr lang="en-US" altLang="zh-TW" sz="1000" b="1" dirty="0">
              <a:solidFill>
                <a:schemeClr val="tx1"/>
              </a:solidFill>
              <a:latin typeface="微軟正黑體" pitchFamily="34" charset="-120"/>
              <a:ea typeface="微軟正黑體" pitchFamily="34" charset="-120"/>
            </a:endParaRPr>
          </a:p>
          <a:p>
            <a:endParaRPr lang="en-US" altLang="zh-TW" sz="1100" b="0" dirty="0">
              <a:solidFill>
                <a:schemeClr val="tx1"/>
              </a:solidFill>
              <a:latin typeface="微軟正黑體" pitchFamily="34" charset="-120"/>
              <a:ea typeface="微軟正黑體" pitchFamily="34" charset="-120"/>
            </a:endParaRPr>
          </a:p>
          <a:p>
            <a:r>
              <a:rPr lang="zh-TW" altLang="en-US" sz="900" b="0" dirty="0">
                <a:solidFill>
                  <a:schemeClr val="tx1"/>
                </a:solidFill>
                <a:latin typeface="微軟正黑體" pitchFamily="34" charset="-120"/>
                <a:ea typeface="微軟正黑體" pitchFamily="34" charset="-120"/>
              </a:rPr>
              <a:t>台北總公司    </a:t>
            </a:r>
            <a:r>
              <a:rPr lang="en-US" altLang="zh-TW" sz="900" b="0" dirty="0">
                <a:solidFill>
                  <a:schemeClr val="tx1"/>
                </a:solidFill>
                <a:latin typeface="微軟正黑體" pitchFamily="34" charset="-120"/>
                <a:ea typeface="微軟正黑體" pitchFamily="34" charset="-120"/>
              </a:rPr>
              <a:t>02-2504-1000  </a:t>
            </a:r>
            <a:r>
              <a:rPr lang="zh-TW" altLang="en-US" sz="900" b="0" dirty="0">
                <a:solidFill>
                  <a:schemeClr val="tx1"/>
                </a:solidFill>
                <a:latin typeface="微軟正黑體" pitchFamily="34" charset="-120"/>
                <a:ea typeface="微軟正黑體" pitchFamily="34" charset="-120"/>
              </a:rPr>
              <a:t>  台北市民權東路三段</a:t>
            </a:r>
            <a:r>
              <a:rPr lang="en-US" altLang="zh-TW" sz="900" b="0" dirty="0">
                <a:solidFill>
                  <a:schemeClr val="tx1"/>
                </a:solidFill>
                <a:latin typeface="微軟正黑體" pitchFamily="34" charset="-120"/>
                <a:ea typeface="微軟正黑體" pitchFamily="34" charset="-120"/>
              </a:rPr>
              <a:t>6</a:t>
            </a:r>
            <a:r>
              <a:rPr lang="zh-TW" altLang="en-US" sz="900" b="0" dirty="0">
                <a:solidFill>
                  <a:schemeClr val="tx1"/>
                </a:solidFill>
                <a:latin typeface="微軟正黑體" pitchFamily="34" charset="-120"/>
                <a:ea typeface="微軟正黑體" pitchFamily="34" charset="-120"/>
              </a:rPr>
              <a:t>號</a:t>
            </a:r>
            <a:r>
              <a:rPr lang="en-US" altLang="zh-TW" sz="900" b="0" dirty="0">
                <a:solidFill>
                  <a:schemeClr val="tx1"/>
                </a:solidFill>
                <a:latin typeface="微軟正黑體" pitchFamily="34" charset="-120"/>
                <a:ea typeface="微軟正黑體" pitchFamily="34" charset="-120"/>
              </a:rPr>
              <a:t>7</a:t>
            </a:r>
            <a:r>
              <a:rPr lang="zh-TW" altLang="en-US" sz="900" b="0" dirty="0">
                <a:solidFill>
                  <a:schemeClr val="tx1"/>
                </a:solidFill>
                <a:latin typeface="微軟正黑體" pitchFamily="34" charset="-120"/>
                <a:ea typeface="微軟正黑體" pitchFamily="34" charset="-120"/>
              </a:rPr>
              <a:t>樓</a:t>
            </a:r>
          </a:p>
          <a:p>
            <a:r>
              <a:rPr lang="zh-TW" altLang="en-US" sz="900" b="0" dirty="0">
                <a:solidFill>
                  <a:schemeClr val="tx1"/>
                </a:solidFill>
                <a:latin typeface="微軟正黑體" pitchFamily="34" charset="-120"/>
                <a:ea typeface="微軟正黑體" pitchFamily="34" charset="-120"/>
              </a:rPr>
              <a:t>新竹分公司    </a:t>
            </a:r>
            <a:r>
              <a:rPr lang="en-US" altLang="zh-TW" sz="900" b="0" dirty="0">
                <a:solidFill>
                  <a:schemeClr val="tx1"/>
                </a:solidFill>
                <a:latin typeface="微軟正黑體" pitchFamily="34" charset="-120"/>
                <a:ea typeface="微軟正黑體" pitchFamily="34" charset="-120"/>
              </a:rPr>
              <a:t>03-525-5380    </a:t>
            </a:r>
            <a:r>
              <a:rPr lang="zh-TW" altLang="en-US" sz="900" b="0" dirty="0">
                <a:solidFill>
                  <a:schemeClr val="tx1"/>
                </a:solidFill>
                <a:latin typeface="微軟正黑體" pitchFamily="34" charset="-120"/>
                <a:ea typeface="微軟正黑體" pitchFamily="34" charset="-120"/>
              </a:rPr>
              <a:t>  新竹市英明街</a:t>
            </a:r>
            <a:r>
              <a:rPr lang="en-US" altLang="zh-TW" sz="900" b="0" dirty="0">
                <a:solidFill>
                  <a:schemeClr val="tx1"/>
                </a:solidFill>
                <a:latin typeface="微軟正黑體" pitchFamily="34" charset="-120"/>
                <a:ea typeface="微軟正黑體" pitchFamily="34" charset="-120"/>
              </a:rPr>
              <a:t>3</a:t>
            </a:r>
            <a:r>
              <a:rPr lang="zh-TW" altLang="en-US" sz="900" b="0" dirty="0">
                <a:solidFill>
                  <a:schemeClr val="tx1"/>
                </a:solidFill>
                <a:latin typeface="微軟正黑體" pitchFamily="34" charset="-120"/>
                <a:ea typeface="微軟正黑體" pitchFamily="34" charset="-120"/>
              </a:rPr>
              <a:t>號</a:t>
            </a:r>
            <a:r>
              <a:rPr lang="en-US" altLang="zh-TW" sz="900" b="0" dirty="0">
                <a:solidFill>
                  <a:schemeClr val="tx1"/>
                </a:solidFill>
                <a:latin typeface="微軟正黑體" pitchFamily="34" charset="-120"/>
                <a:ea typeface="微軟正黑體" pitchFamily="34" charset="-120"/>
              </a:rPr>
              <a:t>5</a:t>
            </a:r>
            <a:r>
              <a:rPr lang="zh-TW" altLang="en-US" sz="900" b="0" dirty="0">
                <a:solidFill>
                  <a:schemeClr val="tx1"/>
                </a:solidFill>
                <a:latin typeface="微軟正黑體" pitchFamily="34" charset="-120"/>
                <a:ea typeface="微軟正黑體" pitchFamily="34" charset="-120"/>
              </a:rPr>
              <a:t>樓</a:t>
            </a:r>
          </a:p>
          <a:p>
            <a:r>
              <a:rPr lang="zh-TW" altLang="en-US" sz="900" b="0" dirty="0">
                <a:solidFill>
                  <a:schemeClr val="tx1"/>
                </a:solidFill>
                <a:latin typeface="微軟正黑體" pitchFamily="34" charset="-120"/>
                <a:ea typeface="微軟正黑體" pitchFamily="34" charset="-120"/>
              </a:rPr>
              <a:t>台中分公司</a:t>
            </a:r>
            <a:r>
              <a:rPr lang="en-US" altLang="zh-TW" sz="900" b="0" dirty="0">
                <a:solidFill>
                  <a:schemeClr val="tx1"/>
                </a:solidFill>
                <a:latin typeface="微軟正黑體" pitchFamily="34" charset="-120"/>
                <a:ea typeface="微軟正黑體" pitchFamily="34" charset="-120"/>
              </a:rPr>
              <a:t>   </a:t>
            </a:r>
            <a:r>
              <a:rPr lang="zh-TW" altLang="en-US" sz="900" b="0" dirty="0">
                <a:solidFill>
                  <a:schemeClr val="tx1"/>
                </a:solidFill>
                <a:latin typeface="微軟正黑體" pitchFamily="34" charset="-120"/>
                <a:ea typeface="微軟正黑體" pitchFamily="34" charset="-120"/>
              </a:rPr>
              <a:t> </a:t>
            </a:r>
            <a:r>
              <a:rPr lang="en-US" altLang="zh-TW" sz="900" b="0" dirty="0">
                <a:solidFill>
                  <a:schemeClr val="tx1"/>
                </a:solidFill>
                <a:latin typeface="微軟正黑體" pitchFamily="34" charset="-120"/>
                <a:ea typeface="微軟正黑體" pitchFamily="34" charset="-120"/>
              </a:rPr>
              <a:t>04-2229-2189  </a:t>
            </a:r>
            <a:r>
              <a:rPr lang="zh-TW" altLang="en-US" sz="900" b="0" dirty="0">
                <a:solidFill>
                  <a:schemeClr val="tx1"/>
                </a:solidFill>
                <a:latin typeface="微軟正黑體" pitchFamily="34" charset="-120"/>
                <a:ea typeface="微軟正黑體" pitchFamily="34" charset="-120"/>
              </a:rPr>
              <a:t>  台中市自由路一段</a:t>
            </a:r>
            <a:r>
              <a:rPr lang="en-US" altLang="zh-TW" sz="900" b="0" dirty="0">
                <a:solidFill>
                  <a:schemeClr val="tx1"/>
                </a:solidFill>
                <a:latin typeface="微軟正黑體" pitchFamily="34" charset="-120"/>
                <a:ea typeface="微軟正黑體" pitchFamily="34" charset="-120"/>
              </a:rPr>
              <a:t>144</a:t>
            </a:r>
            <a:r>
              <a:rPr lang="zh-TW" altLang="en-US" sz="900" b="0" dirty="0">
                <a:solidFill>
                  <a:schemeClr val="tx1"/>
                </a:solidFill>
                <a:latin typeface="微軟正黑體" pitchFamily="34" charset="-120"/>
                <a:ea typeface="微軟正黑體" pitchFamily="34" charset="-120"/>
              </a:rPr>
              <a:t>號</a:t>
            </a:r>
            <a:r>
              <a:rPr lang="en-US" altLang="zh-TW" sz="900" b="0" dirty="0">
                <a:solidFill>
                  <a:schemeClr val="tx1"/>
                </a:solidFill>
                <a:latin typeface="微軟正黑體" pitchFamily="34" charset="-120"/>
                <a:ea typeface="微軟正黑體" pitchFamily="34" charset="-120"/>
              </a:rPr>
              <a:t>11</a:t>
            </a:r>
            <a:r>
              <a:rPr lang="zh-TW" altLang="en-US" sz="900" b="0" dirty="0">
                <a:solidFill>
                  <a:schemeClr val="tx1"/>
                </a:solidFill>
                <a:latin typeface="微軟正黑體" pitchFamily="34" charset="-120"/>
                <a:ea typeface="微軟正黑體" pitchFamily="34" charset="-120"/>
              </a:rPr>
              <a:t>樓</a:t>
            </a:r>
          </a:p>
          <a:p>
            <a:r>
              <a:rPr lang="zh-TW" altLang="en-US" sz="900" b="0" dirty="0">
                <a:solidFill>
                  <a:schemeClr val="tx1"/>
                </a:solidFill>
                <a:latin typeface="微軟正黑體" pitchFamily="34" charset="-120"/>
                <a:ea typeface="微軟正黑體" pitchFamily="34" charset="-120"/>
              </a:rPr>
              <a:t>高雄分公司 </a:t>
            </a:r>
            <a:r>
              <a:rPr lang="en-US" altLang="zh-TW" sz="900" b="0" dirty="0">
                <a:solidFill>
                  <a:schemeClr val="tx1"/>
                </a:solidFill>
                <a:latin typeface="微軟正黑體" pitchFamily="34" charset="-120"/>
                <a:ea typeface="微軟正黑體" pitchFamily="34" charset="-120"/>
              </a:rPr>
              <a:t>  </a:t>
            </a:r>
            <a:r>
              <a:rPr lang="zh-TW" altLang="en-US" sz="900" b="0" dirty="0">
                <a:solidFill>
                  <a:schemeClr val="tx1"/>
                </a:solidFill>
                <a:latin typeface="微軟正黑體" pitchFamily="34" charset="-120"/>
                <a:ea typeface="微軟正黑體" pitchFamily="34" charset="-120"/>
              </a:rPr>
              <a:t> </a:t>
            </a:r>
            <a:r>
              <a:rPr lang="en-US" altLang="zh-TW" sz="900" b="0" dirty="0">
                <a:solidFill>
                  <a:schemeClr val="tx1"/>
                </a:solidFill>
                <a:latin typeface="微軟正黑體" pitchFamily="34" charset="-120"/>
                <a:ea typeface="微軟正黑體" pitchFamily="34" charset="-120"/>
              </a:rPr>
              <a:t>07-332-3131    </a:t>
            </a:r>
            <a:r>
              <a:rPr lang="zh-TW" altLang="en-US" sz="900" b="0" dirty="0">
                <a:solidFill>
                  <a:schemeClr val="tx1"/>
                </a:solidFill>
                <a:latin typeface="微軟正黑體" pitchFamily="34" charset="-120"/>
                <a:ea typeface="微軟正黑體" pitchFamily="34" charset="-120"/>
              </a:rPr>
              <a:t>  高雄市民權二路</a:t>
            </a:r>
            <a:r>
              <a:rPr lang="en-US" altLang="zh-TW" sz="900" b="0" dirty="0">
                <a:solidFill>
                  <a:schemeClr val="tx1"/>
                </a:solidFill>
                <a:latin typeface="微軟正黑體" pitchFamily="34" charset="-120"/>
                <a:ea typeface="微軟正黑體" pitchFamily="34" charset="-120"/>
              </a:rPr>
              <a:t>6</a:t>
            </a:r>
            <a:r>
              <a:rPr lang="zh-TW" altLang="en-US" sz="900" b="0" dirty="0">
                <a:solidFill>
                  <a:schemeClr val="tx1"/>
                </a:solidFill>
                <a:latin typeface="微軟正黑體" pitchFamily="34" charset="-120"/>
                <a:ea typeface="微軟正黑體" pitchFamily="34" charset="-120"/>
              </a:rPr>
              <a:t>號</a:t>
            </a:r>
            <a:r>
              <a:rPr lang="en-US" altLang="zh-TW" sz="900" b="0" dirty="0">
                <a:solidFill>
                  <a:schemeClr val="tx1"/>
                </a:solidFill>
                <a:latin typeface="微軟正黑體" pitchFamily="34" charset="-120"/>
                <a:ea typeface="微軟正黑體" pitchFamily="34" charset="-120"/>
              </a:rPr>
              <a:t>21</a:t>
            </a:r>
            <a:r>
              <a:rPr lang="zh-TW" altLang="en-US" sz="900" b="0" dirty="0">
                <a:solidFill>
                  <a:schemeClr val="tx1"/>
                </a:solidFill>
                <a:latin typeface="微軟正黑體" pitchFamily="34" charset="-120"/>
                <a:ea typeface="微軟正黑體" pitchFamily="34" charset="-120"/>
              </a:rPr>
              <a:t>樓之一</a:t>
            </a:r>
          </a:p>
        </p:txBody>
      </p:sp>
      <p:sp>
        <p:nvSpPr>
          <p:cNvPr id="5" name="矩形 4"/>
          <p:cNvSpPr/>
          <p:nvPr userDrawn="1"/>
        </p:nvSpPr>
        <p:spPr>
          <a:xfrm>
            <a:off x="6804310" y="5013220"/>
            <a:ext cx="2160300" cy="57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altLang="zh-TW" sz="1050" b="1"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774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11" name="Picture 44" descr="未命名-1"/>
          <p:cNvPicPr>
            <a:picLocks noChangeAspect="1" noChangeArrowheads="1"/>
          </p:cNvPicPr>
          <p:nvPr userDrawn="1"/>
        </p:nvPicPr>
        <p:blipFill>
          <a:blip r:embed="rId2" cstate="print"/>
          <a:srcRect/>
          <a:stretch>
            <a:fillRect/>
          </a:stretch>
        </p:blipFill>
        <p:spPr bwMode="auto">
          <a:xfrm>
            <a:off x="-1" y="1100831"/>
            <a:ext cx="9152668" cy="5784158"/>
          </a:xfrm>
          <a:prstGeom prst="rect">
            <a:avLst/>
          </a:prstGeom>
          <a:noFill/>
          <a:ln w="9525">
            <a:noFill/>
            <a:miter lim="800000"/>
            <a:headEnd/>
            <a:tailEnd/>
          </a:ln>
        </p:spPr>
      </p:pic>
      <p:sp>
        <p:nvSpPr>
          <p:cNvPr id="13" name="標題版面配置區 1"/>
          <p:cNvSpPr>
            <a:spLocks noGrp="1"/>
          </p:cNvSpPr>
          <p:nvPr>
            <p:ph type="title" hasCustomPrompt="1"/>
          </p:nvPr>
        </p:nvSpPr>
        <p:spPr bwMode="auto">
          <a:xfrm>
            <a:off x="251400" y="3442602"/>
            <a:ext cx="7345020" cy="1138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4800">
                <a:solidFill>
                  <a:schemeClr val="bg1">
                    <a:lumMod val="95000"/>
                  </a:schemeClr>
                </a:solidFill>
                <a:latin typeface="+mj-lt"/>
              </a:defRPr>
            </a:lvl1pPr>
          </a:lstStyle>
          <a:p>
            <a:pPr lvl="0"/>
            <a:r>
              <a:rPr lang="zh-TW" altLang="en-US" dirty="0"/>
              <a:t>按一下以編輯母片標題樣式</a:t>
            </a:r>
            <a:r>
              <a:rPr lang="en-US" altLang="zh-TW" dirty="0"/>
              <a:t>R</a:t>
            </a:r>
            <a:endParaRPr lang="zh-TW" altLang="en-US" dirty="0"/>
          </a:p>
        </p:txBody>
      </p:sp>
      <p:sp>
        <p:nvSpPr>
          <p:cNvPr id="6" name="標題版面配置區 1"/>
          <p:cNvSpPr txBox="1">
            <a:spLocks/>
          </p:cNvSpPr>
          <p:nvPr userDrawn="1"/>
        </p:nvSpPr>
        <p:spPr bwMode="auto">
          <a:xfrm>
            <a:off x="177726" y="6381410"/>
            <a:ext cx="7490705" cy="3600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r">
              <a:defRPr sz="1600">
                <a:solidFill>
                  <a:srgbClr val="085840"/>
                </a:solidFill>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zh-TW" altLang="en-US" sz="900" b="1" i="0" u="none" strike="noStrike" kern="1200" cap="none" spc="0" normalizeH="0" baseline="0" noProof="0" dirty="0">
                <a:ln>
                  <a:noFill/>
                </a:ln>
                <a:solidFill>
                  <a:srgbClr val="BBC63D"/>
                </a:solidFill>
                <a:effectLst/>
                <a:uLnTx/>
                <a:uFillTx/>
                <a:latin typeface="微軟正黑體" pitchFamily="34" charset="-120"/>
                <a:ea typeface="微軟正黑體" pitchFamily="34" charset="-120"/>
                <a:cs typeface="+mj-cs"/>
              </a:rPr>
              <a:t>值 得 您 信 賴 的 投 資 好 夥 伴</a:t>
            </a:r>
          </a:p>
        </p:txBody>
      </p:sp>
      <p:sp>
        <p:nvSpPr>
          <p:cNvPr id="8" name="副標題 2"/>
          <p:cNvSpPr>
            <a:spLocks noGrp="1"/>
          </p:cNvSpPr>
          <p:nvPr>
            <p:ph type="subTitle" idx="1"/>
          </p:nvPr>
        </p:nvSpPr>
        <p:spPr>
          <a:xfrm>
            <a:off x="251400" y="2924930"/>
            <a:ext cx="7345020" cy="589682"/>
          </a:xfrm>
          <a:prstGeom prst="rect">
            <a:avLst/>
          </a:prstGeom>
        </p:spPr>
        <p:txBody>
          <a:bodyPr/>
          <a:lstStyle>
            <a:lvl1pPr marL="0" indent="0" algn="l">
              <a:buNone/>
              <a:defRPr sz="3200"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按一下以編輯母片副標題樣式</a:t>
            </a:r>
          </a:p>
        </p:txBody>
      </p:sp>
      <p:sp>
        <p:nvSpPr>
          <p:cNvPr id="7" name="標題版面配置區 1"/>
          <p:cNvSpPr txBox="1">
            <a:spLocks/>
          </p:cNvSpPr>
          <p:nvPr userDrawn="1"/>
        </p:nvSpPr>
        <p:spPr bwMode="auto">
          <a:xfrm>
            <a:off x="177726" y="423152"/>
            <a:ext cx="8713210" cy="3600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r">
              <a:defRPr sz="1600">
                <a:solidFill>
                  <a:srgbClr val="085840"/>
                </a:solidFill>
              </a:defRPr>
            </a:lvl1pPr>
          </a:lstStyle>
          <a:p>
            <a:pPr marL="0" marR="0" lvl="0" indent="0" defTabSz="685800" rtl="0" eaLnBrk="0" fontAlgn="base" latinLnBrk="0" hangingPunct="0">
              <a:lnSpc>
                <a:spcPct val="100000"/>
              </a:lnSpc>
              <a:spcBef>
                <a:spcPct val="0"/>
              </a:spcBef>
              <a:spcAft>
                <a:spcPct val="0"/>
              </a:spcAft>
              <a:buClrTx/>
              <a:buSzTx/>
              <a:buFontTx/>
              <a:buNone/>
              <a:tabLst/>
              <a:defRPr/>
            </a:pPr>
            <a:r>
              <a:rPr kumimoji="0" lang="en-US" altLang="zh-TW" sz="1200" b="1" dirty="0">
                <a:latin typeface="Calibri" panose="020F0502020204030204" pitchFamily="34" charset="0"/>
                <a:ea typeface="Calibri" panose="020F0502020204030204" pitchFamily="34" charset="0"/>
                <a:cs typeface="Calibri" panose="020F0502020204030204" pitchFamily="34" charset="0"/>
              </a:rPr>
              <a:t>2025</a:t>
            </a:r>
            <a:r>
              <a:rPr kumimoji="0" lang="zh-TW" altLang="en-US" sz="1200" b="1" i="0" u="none" strike="noStrike" kern="1200" cap="none" spc="0" normalizeH="0" noProof="0" dirty="0">
                <a:ln>
                  <a:noFill/>
                </a:ln>
                <a:effectLst/>
                <a:uLnTx/>
                <a:uFillTx/>
                <a:latin typeface="Calibri" panose="020F0502020204030204" pitchFamily="34" charset="0"/>
                <a:ea typeface="微軟正黑體" pitchFamily="34" charset="-120"/>
                <a:cs typeface="Calibri" panose="020F0502020204030204" pitchFamily="34" charset="0"/>
              </a:rPr>
              <a:t> 年 </a:t>
            </a:r>
            <a:r>
              <a:rPr kumimoji="0" lang="en-US" altLang="zh-TW" sz="1200" b="1" i="0" u="none" strike="noStrike" kern="1200" cap="none" spc="0" normalizeH="0" noProof="0" dirty="0">
                <a:ln>
                  <a:noFill/>
                </a:ln>
                <a:effectLst/>
                <a:uLnTx/>
                <a:uFillTx/>
                <a:latin typeface="Calibri" panose="020F0502020204030204" pitchFamily="34" charset="0"/>
                <a:ea typeface="微軟正黑體" pitchFamily="34" charset="-120"/>
                <a:cs typeface="Calibri" panose="020F0502020204030204" pitchFamily="34" charset="0"/>
              </a:rPr>
              <a:t>7</a:t>
            </a:r>
            <a:r>
              <a:rPr kumimoji="0" lang="zh-TW" altLang="en-US" sz="1200" b="1" i="0" u="none" strike="noStrike" kern="1200" cap="none" spc="0" normalizeH="0" noProof="0" dirty="0">
                <a:ln>
                  <a:noFill/>
                </a:ln>
                <a:effectLst/>
                <a:uLnTx/>
                <a:uFillTx/>
                <a:latin typeface="Calibri" panose="020F0502020204030204" pitchFamily="34" charset="0"/>
                <a:ea typeface="微軟正黑體" pitchFamily="34" charset="-120"/>
                <a:cs typeface="Calibri" panose="020F0502020204030204" pitchFamily="34" charset="0"/>
              </a:rPr>
              <a:t> 月</a:t>
            </a:r>
            <a:endParaRPr kumimoji="0" lang="zh-TW" altLang="en-US" sz="1200" b="1" i="0" u="none" strike="noStrike" kern="1200" cap="none" spc="0" normalizeH="0" baseline="0" noProof="0" dirty="0">
              <a:ln>
                <a:noFill/>
              </a:ln>
              <a:effectLst/>
              <a:uLnTx/>
              <a:uFillTx/>
              <a:latin typeface="Calibri" panose="020F0502020204030204" pitchFamily="34" charset="0"/>
              <a:ea typeface="微軟正黑體" pitchFamily="34" charset="-120"/>
              <a:cs typeface="Calibri" panose="020F0502020204030204" pitchFamily="34" charset="0"/>
            </a:endParaRPr>
          </a:p>
        </p:txBody>
      </p:sp>
      <p:pic>
        <p:nvPicPr>
          <p:cNvPr id="2" name="圖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726" y="211070"/>
            <a:ext cx="1902530" cy="650063"/>
          </a:xfrm>
          <a:prstGeom prst="rect">
            <a:avLst/>
          </a:prstGeom>
        </p:spPr>
      </p:pic>
    </p:spTree>
    <p:extLst>
      <p:ext uri="{BB962C8B-B14F-4D97-AF65-F5344CB8AC3E}">
        <p14:creationId xmlns:p14="http://schemas.microsoft.com/office/powerpoint/2010/main" val="4132518036"/>
      </p:ext>
    </p:extLst>
  </p:cSld>
  <p:clrMapOvr>
    <a:masterClrMapping/>
  </p:clrMapOvr>
  <p:extLst mod="1">
    <p:ext uri="{DCECCB84-F9BA-43D5-87BE-67443E8EF086}">
      <p15:sldGuideLst xmlns:p15="http://schemas.microsoft.com/office/powerpoint/2012/main">
        <p15:guide id="1" orient="horz" pos="164">
          <p15:clr>
            <a:srgbClr val="FBAE40"/>
          </p15:clr>
        </p15:guide>
        <p15:guide id="2" pos="3840">
          <p15:clr>
            <a:srgbClr val="FBAE40"/>
          </p15:clr>
        </p15:guide>
        <p15:guide id="3" orient="horz"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4" descr="未命名-1">
            <a:extLst>
              <a:ext uri="{FF2B5EF4-FFF2-40B4-BE49-F238E27FC236}">
                <a16:creationId xmlns:a16="http://schemas.microsoft.com/office/drawing/2014/main" id="{B353461E-C3BF-4427-A1B0-CB41B8973ABF}"/>
              </a:ext>
            </a:extLst>
          </p:cNvPr>
          <p:cNvPicPr>
            <a:picLocks noChangeAspect="1" noChangeArrowheads="1"/>
          </p:cNvPicPr>
          <p:nvPr userDrawn="1"/>
        </p:nvPicPr>
        <p:blipFill>
          <a:blip r:embed="rId10" cstate="print"/>
          <a:srcRect/>
          <a:stretch>
            <a:fillRect/>
          </a:stretch>
        </p:blipFill>
        <p:spPr bwMode="auto">
          <a:xfrm>
            <a:off x="-1" y="6538836"/>
            <a:ext cx="9152668" cy="346155"/>
          </a:xfrm>
          <a:prstGeom prst="rect">
            <a:avLst/>
          </a:prstGeom>
          <a:noFill/>
          <a:ln w="9525">
            <a:noFill/>
            <a:miter lim="800000"/>
            <a:headEnd/>
            <a:tailEnd/>
          </a:ln>
        </p:spPr>
      </p:pic>
    </p:spTree>
    <p:extLst>
      <p:ext uri="{BB962C8B-B14F-4D97-AF65-F5344CB8AC3E}">
        <p14:creationId xmlns:p14="http://schemas.microsoft.com/office/powerpoint/2010/main" val="2159603019"/>
      </p:ext>
    </p:extLst>
  </p:cSld>
  <p:clrMap bg1="lt1" tx1="dk1" bg2="lt2" tx2="dk2" accent1="accent1" accent2="accent2" accent3="accent3" accent4="accent4" accent5="accent5" accent6="accent6" hlink="hlink" folHlink="folHlink"/>
  <p:sldLayoutIdLst>
    <p:sldLayoutId id="2147483690"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44" descr="未命名-1"/>
          <p:cNvPicPr>
            <a:picLocks noChangeAspect="1" noChangeArrowheads="1"/>
          </p:cNvPicPr>
          <p:nvPr userDrawn="1"/>
        </p:nvPicPr>
        <p:blipFill>
          <a:blip r:embed="rId12" cstate="print"/>
          <a:srcRect/>
          <a:stretch>
            <a:fillRect/>
          </a:stretch>
        </p:blipFill>
        <p:spPr bwMode="auto">
          <a:xfrm>
            <a:off x="-1" y="6538836"/>
            <a:ext cx="9152668" cy="346155"/>
          </a:xfrm>
          <a:prstGeom prst="rect">
            <a:avLst/>
          </a:prstGeom>
          <a:noFill/>
          <a:ln w="9525">
            <a:noFill/>
            <a:miter lim="800000"/>
            <a:headEnd/>
            <a:tailEnd/>
          </a:ln>
        </p:spPr>
      </p:pic>
      <p:sp>
        <p:nvSpPr>
          <p:cNvPr id="1027" name="標題版面配置區 1"/>
          <p:cNvSpPr>
            <a:spLocks noGrp="1"/>
          </p:cNvSpPr>
          <p:nvPr>
            <p:ph type="title"/>
          </p:nvPr>
        </p:nvSpPr>
        <p:spPr bwMode="auto">
          <a:xfrm>
            <a:off x="251400" y="44530"/>
            <a:ext cx="864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r>
              <a:rPr lang="en-US" altLang="zh-TW" dirty="0"/>
              <a:t>R</a:t>
            </a:r>
            <a:endParaRPr lang="zh-TW" altLang="en-US" dirty="0"/>
          </a:p>
        </p:txBody>
      </p:sp>
      <p:sp>
        <p:nvSpPr>
          <p:cNvPr id="10" name="投影片編號版面配置區 5"/>
          <p:cNvSpPr txBox="1">
            <a:spLocks/>
          </p:cNvSpPr>
          <p:nvPr userDrawn="1"/>
        </p:nvSpPr>
        <p:spPr>
          <a:xfrm>
            <a:off x="8307550" y="6048133"/>
            <a:ext cx="723332" cy="365125"/>
          </a:xfrm>
          <a:prstGeom prst="rect">
            <a:avLst/>
          </a:prstGeom>
        </p:spPr>
        <p:txBody>
          <a:bodyPr/>
          <a:lstStyle>
            <a:lvl1pPr>
              <a:defRPr>
                <a:solidFill>
                  <a:schemeClr val="bg1"/>
                </a:solidFill>
              </a:defRPr>
            </a:lvl1pPr>
          </a:lstStyle>
          <a:p>
            <a:pPr algn="r">
              <a:defRPr/>
            </a:pPr>
            <a:fld id="{4469C480-491F-4368-BEB7-DBD3A6918D97}" type="slidenum">
              <a:rPr lang="en-US" altLang="zh-TW" sz="675" smtClean="0">
                <a:solidFill>
                  <a:srgbClr val="085840"/>
                </a:solidFill>
                <a:latin typeface="微軟正黑體" panose="020B0604030504040204" pitchFamily="34" charset="-120"/>
                <a:ea typeface="微軟正黑體" panose="020B0604030504040204" pitchFamily="34" charset="-120"/>
              </a:rPr>
              <a:pPr algn="r">
                <a:defRPr/>
              </a:pPr>
              <a:t>‹#›</a:t>
            </a:fld>
            <a:endParaRPr lang="en-US" altLang="zh-TW" sz="675" dirty="0">
              <a:solidFill>
                <a:srgbClr val="085840"/>
              </a:solidFill>
              <a:latin typeface="微軟正黑體" panose="020B0604030504040204" pitchFamily="34" charset="-120"/>
              <a:ea typeface="微軟正黑體" panose="020B0604030504040204" pitchFamily="34" charset="-120"/>
            </a:endParaRPr>
          </a:p>
        </p:txBody>
      </p:sp>
      <p:sp>
        <p:nvSpPr>
          <p:cNvPr id="6" name="文字版面配置區 2"/>
          <p:cNvSpPr>
            <a:spLocks noGrp="1"/>
          </p:cNvSpPr>
          <p:nvPr>
            <p:ph type="body" idx="1"/>
          </p:nvPr>
        </p:nvSpPr>
        <p:spPr bwMode="auto">
          <a:xfrm>
            <a:off x="251400" y="1313112"/>
            <a:ext cx="8641200" cy="4813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2"/>
            <a:r>
              <a:rPr lang="en-US" altLang="zh-TW" dirty="0"/>
              <a:t>Third Layer</a:t>
            </a:r>
          </a:p>
        </p:txBody>
      </p:sp>
    </p:spTree>
    <p:extLst>
      <p:ext uri="{BB962C8B-B14F-4D97-AF65-F5344CB8AC3E}">
        <p14:creationId xmlns:p14="http://schemas.microsoft.com/office/powerpoint/2010/main" val="17806920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1" r:id="rId10"/>
  </p:sldLayoutIdLst>
  <p:hf hdr="0" ftr="0" dt="0"/>
  <p:txStyles>
    <p:titleStyle>
      <a:lvl1pPr algn="l" rtl="0" eaLnBrk="0" fontAlgn="base" hangingPunct="0">
        <a:spcBef>
          <a:spcPct val="0"/>
        </a:spcBef>
        <a:spcAft>
          <a:spcPct val="0"/>
        </a:spcAft>
        <a:defRPr sz="4000" b="1" kern="1200">
          <a:solidFill>
            <a:srgbClr val="085840"/>
          </a:solidFill>
          <a:latin typeface="+mj-lt"/>
          <a:ea typeface="微軟正黑體" pitchFamily="34" charset="-120"/>
          <a:cs typeface="+mj-cs"/>
        </a:defRPr>
      </a:lvl1pPr>
      <a:lvl2pPr algn="ctr" rtl="0" eaLnBrk="0" fontAlgn="base" hangingPunct="0">
        <a:spcBef>
          <a:spcPct val="0"/>
        </a:spcBef>
        <a:spcAft>
          <a:spcPct val="0"/>
        </a:spcAft>
        <a:defRPr sz="3300">
          <a:solidFill>
            <a:schemeClr val="tx1"/>
          </a:solidFill>
          <a:latin typeface="Calibri" pitchFamily="34" charset="0"/>
          <a:ea typeface="新細明體" charset="-120"/>
        </a:defRPr>
      </a:lvl2pPr>
      <a:lvl3pPr algn="ctr" rtl="0" eaLnBrk="0" fontAlgn="base" hangingPunct="0">
        <a:spcBef>
          <a:spcPct val="0"/>
        </a:spcBef>
        <a:spcAft>
          <a:spcPct val="0"/>
        </a:spcAft>
        <a:defRPr sz="3300">
          <a:solidFill>
            <a:schemeClr val="tx1"/>
          </a:solidFill>
          <a:latin typeface="Calibri" pitchFamily="34" charset="0"/>
          <a:ea typeface="新細明體" charset="-120"/>
        </a:defRPr>
      </a:lvl3pPr>
      <a:lvl4pPr algn="ctr" rtl="0" eaLnBrk="0" fontAlgn="base" hangingPunct="0">
        <a:spcBef>
          <a:spcPct val="0"/>
        </a:spcBef>
        <a:spcAft>
          <a:spcPct val="0"/>
        </a:spcAft>
        <a:defRPr sz="3300">
          <a:solidFill>
            <a:schemeClr val="tx1"/>
          </a:solidFill>
          <a:latin typeface="Calibri" pitchFamily="34" charset="0"/>
          <a:ea typeface="新細明體" charset="-120"/>
        </a:defRPr>
      </a:lvl4pPr>
      <a:lvl5pPr algn="ctr" rtl="0" eaLnBrk="0" fontAlgn="base" hangingPunct="0">
        <a:spcBef>
          <a:spcPct val="0"/>
        </a:spcBef>
        <a:spcAft>
          <a:spcPct val="0"/>
        </a:spcAft>
        <a:defRPr sz="3300">
          <a:solidFill>
            <a:schemeClr val="tx1"/>
          </a:solidFill>
          <a:latin typeface="Calibri" pitchFamily="34" charset="0"/>
          <a:ea typeface="新細明體" charset="-120"/>
        </a:defRPr>
      </a:lvl5pPr>
      <a:lvl6pPr marL="342900" algn="ctr" rtl="0" fontAlgn="base">
        <a:spcBef>
          <a:spcPct val="0"/>
        </a:spcBef>
        <a:spcAft>
          <a:spcPct val="0"/>
        </a:spcAft>
        <a:defRPr sz="3300">
          <a:solidFill>
            <a:schemeClr val="tx1"/>
          </a:solidFill>
          <a:latin typeface="Calibri" pitchFamily="34" charset="0"/>
          <a:ea typeface="新細明體" charset="-120"/>
        </a:defRPr>
      </a:lvl6pPr>
      <a:lvl7pPr marL="685800" algn="ctr" rtl="0" fontAlgn="base">
        <a:spcBef>
          <a:spcPct val="0"/>
        </a:spcBef>
        <a:spcAft>
          <a:spcPct val="0"/>
        </a:spcAft>
        <a:defRPr sz="3300">
          <a:solidFill>
            <a:schemeClr val="tx1"/>
          </a:solidFill>
          <a:latin typeface="Calibri" pitchFamily="34" charset="0"/>
          <a:ea typeface="新細明體" charset="-120"/>
        </a:defRPr>
      </a:lvl7pPr>
      <a:lvl8pPr marL="1028700" algn="ctr" rtl="0" fontAlgn="base">
        <a:spcBef>
          <a:spcPct val="0"/>
        </a:spcBef>
        <a:spcAft>
          <a:spcPct val="0"/>
        </a:spcAft>
        <a:defRPr sz="3300">
          <a:solidFill>
            <a:schemeClr val="tx1"/>
          </a:solidFill>
          <a:latin typeface="Calibri" pitchFamily="34" charset="0"/>
          <a:ea typeface="新細明體" charset="-120"/>
        </a:defRPr>
      </a:lvl8pPr>
      <a:lvl9pPr marL="1371600" algn="ctr" rtl="0" fontAlgn="base">
        <a:spcBef>
          <a:spcPct val="0"/>
        </a:spcBef>
        <a:spcAft>
          <a:spcPct val="0"/>
        </a:spcAft>
        <a:defRPr sz="3300">
          <a:solidFill>
            <a:schemeClr val="tx1"/>
          </a:solidFill>
          <a:latin typeface="Calibri" pitchFamily="34" charset="0"/>
          <a:ea typeface="新細明體" charset="-120"/>
        </a:defRPr>
      </a:lvl9pPr>
    </p:titleStyle>
    <p:bodyStyle>
      <a:lvl1pPr marL="257175" indent="-257175" algn="l" rtl="0" eaLnBrk="0" fontAlgn="base" hangingPunct="0">
        <a:spcBef>
          <a:spcPct val="20000"/>
        </a:spcBef>
        <a:spcAft>
          <a:spcPct val="0"/>
        </a:spcAft>
        <a:buClrTx/>
        <a:buFont typeface="Wingdings" panose="05000000000000000000" pitchFamily="2" charset="2"/>
        <a:buChar char="n"/>
        <a:defRPr sz="1800" kern="1200">
          <a:solidFill>
            <a:schemeClr val="tx1"/>
          </a:solidFill>
          <a:latin typeface="+mj-lt"/>
          <a:ea typeface="微軟正黑體" panose="020B0604030504040204" pitchFamily="34" charset="-120"/>
          <a:cs typeface="+mn-cs"/>
        </a:defRPr>
      </a:lvl1pPr>
      <a:lvl2pPr marL="557213" indent="-214313" algn="l" rtl="0" eaLnBrk="0" fontAlgn="base" hangingPunct="0">
        <a:spcBef>
          <a:spcPct val="20000"/>
        </a:spcBef>
        <a:spcAft>
          <a:spcPct val="0"/>
        </a:spcAft>
        <a:buClrTx/>
        <a:buFont typeface="Arial" pitchFamily="34" charset="0"/>
        <a:buChar char="–"/>
        <a:defRPr sz="1600" kern="1200">
          <a:solidFill>
            <a:schemeClr val="tx1"/>
          </a:solidFill>
          <a:latin typeface="+mj-lt"/>
          <a:ea typeface="微軟正黑體" panose="020B0604030504040204" pitchFamily="34" charset="-120"/>
          <a:cs typeface="+mn-cs"/>
        </a:defRPr>
      </a:lvl2pPr>
      <a:lvl3pPr marL="857250" indent="-171450" algn="l" rtl="0" eaLnBrk="0" fontAlgn="base" hangingPunct="0">
        <a:spcBef>
          <a:spcPct val="20000"/>
        </a:spcBef>
        <a:spcAft>
          <a:spcPct val="0"/>
        </a:spcAft>
        <a:buClrTx/>
        <a:buFont typeface="Arial" pitchFamily="34" charset="0"/>
        <a:buChar char="•"/>
        <a:defRPr sz="1400" kern="1200" baseline="0">
          <a:solidFill>
            <a:schemeClr val="tx1"/>
          </a:solidFill>
          <a:latin typeface="+mj-lt"/>
          <a:ea typeface="微軟正黑體" panose="020B0604030504040204" pitchFamily="34" charset="-120"/>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第一金全球 </a:t>
            </a:r>
            <a:r>
              <a:rPr lang="en-US" altLang="zh-TW" dirty="0"/>
              <a:t>eSports</a:t>
            </a:r>
            <a:r>
              <a:rPr lang="zh-TW" altLang="en-US" dirty="0"/>
              <a:t> 電競</a:t>
            </a:r>
            <a:br>
              <a:rPr lang="en-US" altLang="zh-TW" dirty="0"/>
            </a:br>
            <a:r>
              <a:rPr lang="zh-TW" altLang="en-US" dirty="0"/>
              <a:t>基金</a:t>
            </a:r>
          </a:p>
        </p:txBody>
      </p:sp>
    </p:spTree>
    <p:extLst>
      <p:ext uri="{BB962C8B-B14F-4D97-AF65-F5344CB8AC3E}">
        <p14:creationId xmlns:p14="http://schemas.microsoft.com/office/powerpoint/2010/main" val="303061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8720-B0E8-4DDA-A0F6-CE83DED5029B}"/>
              </a:ext>
            </a:extLst>
          </p:cNvPr>
          <p:cNvSpPr>
            <a:spLocks noGrp="1"/>
          </p:cNvSpPr>
          <p:nvPr>
            <p:ph type="title"/>
          </p:nvPr>
        </p:nvSpPr>
        <p:spPr>
          <a:xfrm>
            <a:off x="251400" y="44530"/>
            <a:ext cx="8641200" cy="1143000"/>
          </a:xfrm>
        </p:spPr>
        <p:txBody>
          <a:bodyPr/>
          <a:lstStyle/>
          <a:p>
            <a:r>
              <a:rPr lang="zh-TW" altLang="en-US" dirty="0"/>
              <a:t>華碩</a:t>
            </a:r>
            <a:r>
              <a:rPr lang="en-US" dirty="0"/>
              <a:t>ROG </a:t>
            </a:r>
            <a:r>
              <a:rPr lang="en-US" dirty="0" err="1"/>
              <a:t>XBox</a:t>
            </a:r>
            <a:r>
              <a:rPr lang="en-US" dirty="0"/>
              <a:t> Ally</a:t>
            </a:r>
            <a:r>
              <a:rPr lang="zh-TW" altLang="en-US" dirty="0"/>
              <a:t>將於</a:t>
            </a:r>
            <a:r>
              <a:rPr lang="en-US" altLang="zh-TW" dirty="0"/>
              <a:t>25</a:t>
            </a:r>
            <a:r>
              <a:rPr lang="zh-TW" altLang="en-US" dirty="0"/>
              <a:t>年下半推出</a:t>
            </a:r>
            <a:endParaRPr lang="en-US" dirty="0"/>
          </a:p>
        </p:txBody>
      </p:sp>
      <p:sp>
        <p:nvSpPr>
          <p:cNvPr id="3" name="Text Placeholder 2">
            <a:extLst>
              <a:ext uri="{FF2B5EF4-FFF2-40B4-BE49-F238E27FC236}">
                <a16:creationId xmlns:a16="http://schemas.microsoft.com/office/drawing/2014/main" id="{B899FEAA-7D29-4A8E-83C9-38866E5BE41C}"/>
              </a:ext>
            </a:extLst>
          </p:cNvPr>
          <p:cNvSpPr>
            <a:spLocks noGrp="1"/>
          </p:cNvSpPr>
          <p:nvPr>
            <p:ph type="body" sz="half" idx="2"/>
          </p:nvPr>
        </p:nvSpPr>
        <p:spPr/>
        <p:txBody>
          <a:bodyPr/>
          <a:lstStyle/>
          <a:p>
            <a:r>
              <a:rPr lang="zh-TW" altLang="en-US" dirty="0"/>
              <a:t>資料來源：</a:t>
            </a:r>
            <a:r>
              <a:rPr lang="en-US" altLang="zh-TW" dirty="0"/>
              <a:t>GS</a:t>
            </a:r>
            <a:r>
              <a:rPr lang="zh-TW" altLang="en-US" dirty="0"/>
              <a:t>，第一金投信整理，</a:t>
            </a:r>
            <a:r>
              <a:rPr lang="en-US" altLang="zh-TW" dirty="0"/>
              <a:t>2025/6/22</a:t>
            </a:r>
          </a:p>
          <a:p>
            <a:r>
              <a:rPr lang="zh-TW" altLang="en-US" b="1" dirty="0"/>
              <a:t>個股僅供舉例，未有推薦之意，亦不代表必然之投資，實際投資需視當時市場情況而定</a:t>
            </a:r>
            <a:endParaRPr lang="zh-TW" altLang="en-US" dirty="0"/>
          </a:p>
          <a:p>
            <a:endParaRPr lang="en-US" dirty="0"/>
          </a:p>
        </p:txBody>
      </p:sp>
      <p:sp>
        <p:nvSpPr>
          <p:cNvPr id="4" name="Content Placeholder 3">
            <a:extLst>
              <a:ext uri="{FF2B5EF4-FFF2-40B4-BE49-F238E27FC236}">
                <a16:creationId xmlns:a16="http://schemas.microsoft.com/office/drawing/2014/main" id="{5BD7FDB9-FAFE-417B-806D-C4B12DCEC9BF}"/>
              </a:ext>
            </a:extLst>
          </p:cNvPr>
          <p:cNvSpPr>
            <a:spLocks noGrp="1"/>
          </p:cNvSpPr>
          <p:nvPr>
            <p:ph idx="1"/>
          </p:nvPr>
        </p:nvSpPr>
        <p:spPr/>
        <p:txBody>
          <a:bodyPr/>
          <a:lstStyle/>
          <a:p>
            <a:r>
              <a:rPr lang="en-US" altLang="zh-TW" dirty="0" err="1"/>
              <a:t>XBox</a:t>
            </a:r>
            <a:r>
              <a:rPr lang="zh-TW" altLang="en-US" dirty="0"/>
              <a:t>於</a:t>
            </a:r>
            <a:r>
              <a:rPr lang="en-US" altLang="zh-TW" dirty="0"/>
              <a:t>2025</a:t>
            </a:r>
            <a:r>
              <a:rPr lang="zh-TW" altLang="en-US" dirty="0"/>
              <a:t>年</a:t>
            </a:r>
            <a:r>
              <a:rPr lang="en-US" altLang="zh-TW" dirty="0"/>
              <a:t>6</a:t>
            </a:r>
            <a:r>
              <a:rPr lang="zh-TW" altLang="en-US" dirty="0"/>
              <a:t>月宣布與華碩合作，於</a:t>
            </a:r>
            <a:r>
              <a:rPr lang="en-US" altLang="zh-TW" dirty="0"/>
              <a:t>2025</a:t>
            </a:r>
            <a:r>
              <a:rPr lang="zh-TW" altLang="en-US" dirty="0"/>
              <a:t>年下半年推出兩款掌機：</a:t>
            </a:r>
            <a:r>
              <a:rPr lang="en-US" altLang="zh-TW" dirty="0"/>
              <a:t>ROG </a:t>
            </a:r>
            <a:r>
              <a:rPr lang="en-US" altLang="zh-TW" dirty="0" err="1"/>
              <a:t>XBox</a:t>
            </a:r>
            <a:r>
              <a:rPr lang="en-US" altLang="zh-TW" dirty="0"/>
              <a:t> Ally </a:t>
            </a:r>
            <a:r>
              <a:rPr lang="zh-TW" altLang="en-US" dirty="0"/>
              <a:t>和 </a:t>
            </a:r>
            <a:r>
              <a:rPr lang="en-US" altLang="zh-TW" dirty="0"/>
              <a:t>RG </a:t>
            </a:r>
            <a:r>
              <a:rPr lang="en-US" altLang="zh-TW" dirty="0" err="1"/>
              <a:t>XBox</a:t>
            </a:r>
            <a:r>
              <a:rPr lang="en-US" altLang="zh-TW" dirty="0"/>
              <a:t> Ally X(</a:t>
            </a:r>
            <a:r>
              <a:rPr lang="zh-TW" altLang="en-US" dirty="0"/>
              <a:t>旗艦版</a:t>
            </a:r>
            <a:r>
              <a:rPr lang="en-US" altLang="zh-TW" dirty="0"/>
              <a:t>)</a:t>
            </a:r>
            <a:r>
              <a:rPr lang="zh-TW" altLang="en-US" dirty="0"/>
              <a:t>。兩款掌機均配備</a:t>
            </a:r>
            <a:r>
              <a:rPr lang="en-US" altLang="zh-TW" dirty="0"/>
              <a:t>7</a:t>
            </a:r>
            <a:r>
              <a:rPr lang="zh-TW" altLang="en-US" dirty="0"/>
              <a:t>吋顯示螢幕，更新率</a:t>
            </a:r>
            <a:r>
              <a:rPr lang="en-US" altLang="zh-TW" dirty="0"/>
              <a:t>120Hz</a:t>
            </a:r>
            <a:r>
              <a:rPr lang="zh-TW" altLang="en-US" dirty="0"/>
              <a:t>，搭載</a:t>
            </a:r>
            <a:r>
              <a:rPr lang="en-US" altLang="zh-TW" dirty="0"/>
              <a:t>AMD</a:t>
            </a:r>
            <a:r>
              <a:rPr lang="zh-TW" altLang="en-US" dirty="0"/>
              <a:t>處理器。 </a:t>
            </a:r>
            <a:endParaRPr lang="en-US" altLang="zh-TW" dirty="0"/>
          </a:p>
          <a:p>
            <a:r>
              <a:rPr lang="en-US" altLang="zh-TW" dirty="0"/>
              <a:t>ROG Xbox Ally </a:t>
            </a:r>
            <a:r>
              <a:rPr lang="zh-TW" altLang="en-US" dirty="0"/>
              <a:t>系列同時具備了</a:t>
            </a:r>
            <a:r>
              <a:rPr lang="en-US" altLang="zh-TW" dirty="0"/>
              <a:t>Xbox</a:t>
            </a:r>
            <a:r>
              <a:rPr lang="zh-TW" altLang="en-US" dirty="0"/>
              <a:t>主機級體驗與</a:t>
            </a:r>
            <a:r>
              <a:rPr lang="en-US" altLang="zh-TW" dirty="0"/>
              <a:t>Windows PC</a:t>
            </a:r>
            <a:r>
              <a:rPr lang="zh-TW" altLang="en-US" dirty="0"/>
              <a:t>的無限可能。</a:t>
            </a:r>
            <a:endParaRPr lang="en-US" dirty="0"/>
          </a:p>
        </p:txBody>
      </p:sp>
      <p:pic>
        <p:nvPicPr>
          <p:cNvPr id="6" name="Picture 5">
            <a:extLst>
              <a:ext uri="{FF2B5EF4-FFF2-40B4-BE49-F238E27FC236}">
                <a16:creationId xmlns:a16="http://schemas.microsoft.com/office/drawing/2014/main" id="{FE7885C5-D524-43D0-B42A-FC0D330A8BD6}"/>
              </a:ext>
            </a:extLst>
          </p:cNvPr>
          <p:cNvPicPr>
            <a:picLocks noChangeAspect="1"/>
          </p:cNvPicPr>
          <p:nvPr/>
        </p:nvPicPr>
        <p:blipFill>
          <a:blip r:embed="rId3"/>
          <a:stretch>
            <a:fillRect/>
          </a:stretch>
        </p:blipFill>
        <p:spPr>
          <a:xfrm>
            <a:off x="2098230" y="2750559"/>
            <a:ext cx="4515480" cy="2962688"/>
          </a:xfrm>
          <a:prstGeom prst="rect">
            <a:avLst/>
          </a:prstGeom>
        </p:spPr>
      </p:pic>
    </p:spTree>
    <p:extLst>
      <p:ext uri="{BB962C8B-B14F-4D97-AF65-F5344CB8AC3E}">
        <p14:creationId xmlns:p14="http://schemas.microsoft.com/office/powerpoint/2010/main" val="294421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a:extLst>
              <a:ext uri="{FF2B5EF4-FFF2-40B4-BE49-F238E27FC236}">
                <a16:creationId xmlns:a16="http://schemas.microsoft.com/office/drawing/2014/main" id="{6FBCAB00-8920-4492-880F-9F5C7C3FB035}"/>
              </a:ext>
            </a:extLst>
          </p:cNvPr>
          <p:cNvSpPr>
            <a:spLocks noGrp="1"/>
          </p:cNvSpPr>
          <p:nvPr>
            <p:ph type="title"/>
          </p:nvPr>
        </p:nvSpPr>
        <p:spPr>
          <a:xfrm>
            <a:off x="251400" y="44530"/>
            <a:ext cx="8653750" cy="1143000"/>
          </a:xfrm>
        </p:spPr>
        <p:txBody>
          <a:bodyPr/>
          <a:lstStyle/>
          <a:p>
            <a:r>
              <a:rPr lang="zh-TW" altLang="en-US" dirty="0"/>
              <a:t>受惠</a:t>
            </a:r>
            <a:r>
              <a:rPr lang="en-US" altLang="zh-TW" dirty="0"/>
              <a:t>GTA</a:t>
            </a:r>
            <a:r>
              <a:rPr lang="zh-TW" altLang="en-US" dirty="0"/>
              <a:t> </a:t>
            </a:r>
            <a:r>
              <a:rPr lang="en-US" altLang="zh-TW" dirty="0"/>
              <a:t>6</a:t>
            </a:r>
            <a:r>
              <a:rPr lang="zh-TW" altLang="en-US" dirty="0"/>
              <a:t>期待，挹注股價動能</a:t>
            </a:r>
            <a:endParaRPr lang="en-US" dirty="0"/>
          </a:p>
        </p:txBody>
      </p:sp>
      <p:sp>
        <p:nvSpPr>
          <p:cNvPr id="9" name="Text Placeholder 8">
            <a:extLst>
              <a:ext uri="{FF2B5EF4-FFF2-40B4-BE49-F238E27FC236}">
                <a16:creationId xmlns:a16="http://schemas.microsoft.com/office/drawing/2014/main" id="{EBB5EBCD-9358-489D-9F4E-B343251751E1}"/>
              </a:ext>
            </a:extLst>
          </p:cNvPr>
          <p:cNvSpPr>
            <a:spLocks noGrp="1"/>
          </p:cNvSpPr>
          <p:nvPr>
            <p:ph type="body" sz="half" idx="2"/>
          </p:nvPr>
        </p:nvSpPr>
        <p:spPr/>
        <p:txBody>
          <a:bodyPr/>
          <a:lstStyle/>
          <a:p>
            <a:r>
              <a:rPr lang="zh-TW" altLang="en-US" dirty="0"/>
              <a:t>資料來源：</a:t>
            </a:r>
            <a:r>
              <a:rPr lang="en-US" altLang="zh-TW" dirty="0"/>
              <a:t>Stifel</a:t>
            </a:r>
            <a:r>
              <a:rPr lang="zh-TW" altLang="en-US" dirty="0"/>
              <a:t>，</a:t>
            </a:r>
            <a:r>
              <a:rPr lang="en-US" altLang="zh-TW" dirty="0"/>
              <a:t>FactSet</a:t>
            </a:r>
            <a:r>
              <a:rPr lang="zh-TW" altLang="en-US" dirty="0"/>
              <a:t>，第一金投信整理，</a:t>
            </a:r>
            <a:r>
              <a:rPr lang="en-US" altLang="zh-TW" dirty="0"/>
              <a:t>2025/6/30</a:t>
            </a:r>
          </a:p>
          <a:p>
            <a:r>
              <a:rPr lang="en-US" altLang="zh-TW" dirty="0"/>
              <a:t>*</a:t>
            </a:r>
            <a:r>
              <a:rPr lang="zh-TW" altLang="en-US" dirty="0"/>
              <a:t>僅為預估數</a:t>
            </a:r>
            <a:endParaRPr lang="en-US" altLang="zh-TW" dirty="0"/>
          </a:p>
          <a:p>
            <a:r>
              <a:rPr lang="zh-TW" altLang="en-US" b="1" dirty="0"/>
              <a:t>個股僅供舉例，未有推薦之意，亦不代表必然之投資，實際投資需視當時市場情況而定</a:t>
            </a:r>
            <a:endParaRPr lang="zh-TW" altLang="en-US" dirty="0"/>
          </a:p>
          <a:p>
            <a:endParaRPr lang="en-US" dirty="0"/>
          </a:p>
        </p:txBody>
      </p:sp>
      <p:sp>
        <p:nvSpPr>
          <p:cNvPr id="18" name="Content Placeholder 17">
            <a:extLst>
              <a:ext uri="{FF2B5EF4-FFF2-40B4-BE49-F238E27FC236}">
                <a16:creationId xmlns:a16="http://schemas.microsoft.com/office/drawing/2014/main" id="{8F0789EC-14BC-4CA3-9027-2849252D08E8}"/>
              </a:ext>
            </a:extLst>
          </p:cNvPr>
          <p:cNvSpPr>
            <a:spLocks noGrp="1"/>
          </p:cNvSpPr>
          <p:nvPr>
            <p:ph idx="10"/>
          </p:nvPr>
        </p:nvSpPr>
        <p:spPr/>
        <p:txBody>
          <a:bodyPr/>
          <a:lstStyle/>
          <a:p>
            <a:r>
              <a:rPr lang="en-US" altLang="zh-TW" dirty="0"/>
              <a:t>GTA5</a:t>
            </a:r>
            <a:r>
              <a:rPr lang="zh-TW" altLang="en-US" dirty="0"/>
              <a:t>第一年銷售約</a:t>
            </a:r>
            <a:r>
              <a:rPr lang="en-US" altLang="zh-TW" dirty="0"/>
              <a:t>35mn</a:t>
            </a:r>
            <a:r>
              <a:rPr lang="zh-TW" altLang="en-US" dirty="0"/>
              <a:t>，總銷售額至少</a:t>
            </a:r>
            <a:r>
              <a:rPr lang="en-US" altLang="zh-TW" dirty="0"/>
              <a:t>&gt;$1bn</a:t>
            </a:r>
            <a:endParaRPr lang="en-US" dirty="0"/>
          </a:p>
        </p:txBody>
      </p:sp>
      <p:sp>
        <p:nvSpPr>
          <p:cNvPr id="19" name="Content Placeholder 18">
            <a:extLst>
              <a:ext uri="{FF2B5EF4-FFF2-40B4-BE49-F238E27FC236}">
                <a16:creationId xmlns:a16="http://schemas.microsoft.com/office/drawing/2014/main" id="{7331F3EA-8595-4791-A2E4-6FDC0F244859}"/>
              </a:ext>
            </a:extLst>
          </p:cNvPr>
          <p:cNvSpPr>
            <a:spLocks noGrp="1"/>
          </p:cNvSpPr>
          <p:nvPr>
            <p:ph idx="11"/>
          </p:nvPr>
        </p:nvSpPr>
        <p:spPr/>
        <p:txBody>
          <a:bodyPr/>
          <a:lstStyle/>
          <a:p>
            <a:r>
              <a:rPr lang="zh-TW" altLang="en-US" dirty="0"/>
              <a:t>預估</a:t>
            </a:r>
            <a:r>
              <a:rPr lang="en-US" altLang="zh-TW" dirty="0"/>
              <a:t>GTA6</a:t>
            </a:r>
            <a:r>
              <a:rPr lang="zh-TW" altLang="en-US" dirty="0"/>
              <a:t>對</a:t>
            </a:r>
            <a:r>
              <a:rPr lang="en-US" altLang="zh-TW" dirty="0"/>
              <a:t>Take-Two 27</a:t>
            </a:r>
            <a:r>
              <a:rPr lang="zh-TW" altLang="en-US" dirty="0"/>
              <a:t>財年帶來高營收增量</a:t>
            </a:r>
            <a:endParaRPr lang="en-US" dirty="0"/>
          </a:p>
        </p:txBody>
      </p:sp>
      <p:sp>
        <p:nvSpPr>
          <p:cNvPr id="13" name="內容版面配置區 12">
            <a:extLst>
              <a:ext uri="{FF2B5EF4-FFF2-40B4-BE49-F238E27FC236}">
                <a16:creationId xmlns:a16="http://schemas.microsoft.com/office/drawing/2014/main" id="{AA39309B-2500-4ACD-8A97-AFA04DF27183}"/>
              </a:ext>
            </a:extLst>
          </p:cNvPr>
          <p:cNvSpPr>
            <a:spLocks noGrp="1"/>
          </p:cNvSpPr>
          <p:nvPr>
            <p:ph idx="1"/>
          </p:nvPr>
        </p:nvSpPr>
        <p:spPr/>
        <p:txBody>
          <a:bodyPr/>
          <a:lstStyle/>
          <a:p>
            <a:r>
              <a:rPr lang="en-US" altLang="zh-TW" dirty="0"/>
              <a:t>GTA</a:t>
            </a:r>
            <a:r>
              <a:rPr lang="zh-TW" altLang="en-US" dirty="0"/>
              <a:t> </a:t>
            </a:r>
            <a:r>
              <a:rPr lang="en-US" altLang="zh-TW" dirty="0"/>
              <a:t>6</a:t>
            </a:r>
            <a:r>
              <a:rPr lang="zh-TW" altLang="en-US" dirty="0"/>
              <a:t>：延後至</a:t>
            </a:r>
            <a:r>
              <a:rPr lang="en-US" dirty="0"/>
              <a:t>May 26</a:t>
            </a:r>
            <a:r>
              <a:rPr lang="zh-TW" altLang="en-US" dirty="0"/>
              <a:t>推出</a:t>
            </a:r>
            <a:endParaRPr lang="en-US" dirty="0"/>
          </a:p>
          <a:p>
            <a:r>
              <a:rPr lang="zh-TW" altLang="en-US" dirty="0"/>
              <a:t>目前預估</a:t>
            </a:r>
            <a:r>
              <a:rPr lang="en-US" altLang="zh-TW" dirty="0"/>
              <a:t>GTA</a:t>
            </a:r>
            <a:r>
              <a:rPr lang="zh-TW" altLang="en-US" dirty="0"/>
              <a:t> </a:t>
            </a:r>
            <a:r>
              <a:rPr lang="en-US" altLang="zh-TW" dirty="0"/>
              <a:t>6</a:t>
            </a:r>
            <a:r>
              <a:rPr lang="zh-TW" altLang="en-US" dirty="0"/>
              <a:t>對</a:t>
            </a:r>
            <a:r>
              <a:rPr lang="en-US" altLang="zh-TW" dirty="0"/>
              <a:t>Take-Two 2027</a:t>
            </a:r>
            <a:r>
              <a:rPr lang="zh-TW" altLang="en-US" dirty="0"/>
              <a:t>財年營收貢獻增量約</a:t>
            </a:r>
            <a:r>
              <a:rPr lang="en-US" altLang="zh-TW" dirty="0"/>
              <a:t>$2.8 billion</a:t>
            </a:r>
            <a:r>
              <a:rPr lang="zh-TW" altLang="en-US" dirty="0"/>
              <a:t>，增幅</a:t>
            </a:r>
            <a:r>
              <a:rPr lang="en-US" altLang="zh-TW" dirty="0"/>
              <a:t>46.7%</a:t>
            </a:r>
            <a:r>
              <a:rPr lang="zh-TW" altLang="en-US" dirty="0"/>
              <a:t>，</a:t>
            </a:r>
            <a:r>
              <a:rPr lang="en-US" altLang="zh-TW" dirty="0"/>
              <a:t>Take-Two</a:t>
            </a:r>
            <a:r>
              <a:rPr lang="zh-TW" altLang="en-US" dirty="0"/>
              <a:t>股價持續受惠市場對</a:t>
            </a:r>
            <a:r>
              <a:rPr lang="en-US" altLang="zh-TW" dirty="0"/>
              <a:t>GTA</a:t>
            </a:r>
            <a:r>
              <a:rPr lang="zh-TW" altLang="en-US" dirty="0"/>
              <a:t> </a:t>
            </a:r>
            <a:r>
              <a:rPr lang="en-US" altLang="zh-TW" dirty="0"/>
              <a:t>6</a:t>
            </a:r>
            <a:r>
              <a:rPr lang="zh-TW" altLang="en-US" dirty="0"/>
              <a:t>的期待，股價動能強勁。</a:t>
            </a:r>
            <a:endParaRPr lang="en-US" altLang="zh-TW" dirty="0"/>
          </a:p>
        </p:txBody>
      </p:sp>
      <p:grpSp>
        <p:nvGrpSpPr>
          <p:cNvPr id="17" name="群組 16">
            <a:extLst>
              <a:ext uri="{FF2B5EF4-FFF2-40B4-BE49-F238E27FC236}">
                <a16:creationId xmlns:a16="http://schemas.microsoft.com/office/drawing/2014/main" id="{602F496E-28B8-48EC-8787-18EB40A7CA98}"/>
              </a:ext>
            </a:extLst>
          </p:cNvPr>
          <p:cNvGrpSpPr/>
          <p:nvPr/>
        </p:nvGrpSpPr>
        <p:grpSpPr>
          <a:xfrm>
            <a:off x="251400" y="3160116"/>
            <a:ext cx="4333150" cy="2684504"/>
            <a:chOff x="251400" y="3905170"/>
            <a:chExt cx="4037990" cy="2479367"/>
          </a:xfrm>
        </p:grpSpPr>
        <p:pic>
          <p:nvPicPr>
            <p:cNvPr id="10" name="圖片 9">
              <a:extLst>
                <a:ext uri="{FF2B5EF4-FFF2-40B4-BE49-F238E27FC236}">
                  <a16:creationId xmlns:a16="http://schemas.microsoft.com/office/drawing/2014/main" id="{14B44168-830F-4686-A4BC-FD34E410B88B}"/>
                </a:ext>
              </a:extLst>
            </p:cNvPr>
            <p:cNvPicPr>
              <a:picLocks noChangeAspect="1"/>
            </p:cNvPicPr>
            <p:nvPr/>
          </p:nvPicPr>
          <p:blipFill rotWithShape="1">
            <a:blip r:embed="rId3"/>
            <a:srcRect b="1726"/>
            <a:stretch/>
          </p:blipFill>
          <p:spPr>
            <a:xfrm>
              <a:off x="251400" y="3905170"/>
              <a:ext cx="4037990" cy="2479367"/>
            </a:xfrm>
            <a:prstGeom prst="rect">
              <a:avLst/>
            </a:prstGeom>
          </p:spPr>
        </p:pic>
        <p:sp>
          <p:nvSpPr>
            <p:cNvPr id="15" name="文字方塊 14">
              <a:extLst>
                <a:ext uri="{FF2B5EF4-FFF2-40B4-BE49-F238E27FC236}">
                  <a16:creationId xmlns:a16="http://schemas.microsoft.com/office/drawing/2014/main" id="{64C0B23A-5024-4A08-BDF9-86FF94D1983D}"/>
                </a:ext>
              </a:extLst>
            </p:cNvPr>
            <p:cNvSpPr txBox="1"/>
            <p:nvPr/>
          </p:nvSpPr>
          <p:spPr>
            <a:xfrm>
              <a:off x="534009" y="4147995"/>
              <a:ext cx="771365" cy="276999"/>
            </a:xfrm>
            <a:prstGeom prst="rect">
              <a:avLst/>
            </a:prstGeom>
            <a:noFill/>
          </p:spPr>
          <p:txBody>
            <a:bodyPr wrap="none" rtlCol="0">
              <a:spAutoFit/>
            </a:bodyPr>
            <a:lstStyle/>
            <a:p>
              <a:r>
                <a:rPr lang="en-US" altLang="zh-TW" sz="1200" dirty="0"/>
                <a:t>(Mn unit)</a:t>
              </a:r>
              <a:endParaRPr lang="zh-TW" altLang="en-US" sz="1200" dirty="0"/>
            </a:p>
          </p:txBody>
        </p:sp>
        <p:sp>
          <p:nvSpPr>
            <p:cNvPr id="16" name="文字方塊 15">
              <a:extLst>
                <a:ext uri="{FF2B5EF4-FFF2-40B4-BE49-F238E27FC236}">
                  <a16:creationId xmlns:a16="http://schemas.microsoft.com/office/drawing/2014/main" id="{5307A56A-C6D2-4DDD-93BF-6E6FC813E29B}"/>
                </a:ext>
              </a:extLst>
            </p:cNvPr>
            <p:cNvSpPr txBox="1"/>
            <p:nvPr/>
          </p:nvSpPr>
          <p:spPr>
            <a:xfrm>
              <a:off x="3290548" y="4286494"/>
              <a:ext cx="671979" cy="276999"/>
            </a:xfrm>
            <a:prstGeom prst="rect">
              <a:avLst/>
            </a:prstGeom>
            <a:noFill/>
          </p:spPr>
          <p:txBody>
            <a:bodyPr wrap="none" rtlCol="0">
              <a:spAutoFit/>
            </a:bodyPr>
            <a:lstStyle/>
            <a:p>
              <a:r>
                <a:rPr lang="en-US" altLang="zh-TW" sz="1200" dirty="0"/>
                <a:t>(~$1bn)</a:t>
              </a:r>
              <a:endParaRPr lang="zh-TW" altLang="en-US" sz="1200" dirty="0"/>
            </a:p>
          </p:txBody>
        </p:sp>
      </p:grpSp>
      <p:graphicFrame>
        <p:nvGraphicFramePr>
          <p:cNvPr id="20" name="Chart 19">
            <a:extLst>
              <a:ext uri="{FF2B5EF4-FFF2-40B4-BE49-F238E27FC236}">
                <a16:creationId xmlns:a16="http://schemas.microsoft.com/office/drawing/2014/main" id="{5551B6B0-2A7C-4D60-B2E7-081A983552D4}"/>
              </a:ext>
            </a:extLst>
          </p:cNvPr>
          <p:cNvGraphicFramePr>
            <a:graphicFrameLocks/>
          </p:cNvGraphicFramePr>
          <p:nvPr>
            <p:extLst>
              <p:ext uri="{D42A27DB-BD31-4B8C-83A1-F6EECF244321}">
                <p14:modId xmlns:p14="http://schemas.microsoft.com/office/powerpoint/2010/main" val="411404508"/>
              </p:ext>
            </p:extLst>
          </p:nvPr>
        </p:nvGraphicFramePr>
        <p:xfrm>
          <a:off x="4578275" y="3321335"/>
          <a:ext cx="4333150" cy="2684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 21">
            <a:extLst>
              <a:ext uri="{FF2B5EF4-FFF2-40B4-BE49-F238E27FC236}">
                <a16:creationId xmlns:a16="http://schemas.microsoft.com/office/drawing/2014/main" id="{B551CB05-1ED5-4E19-A2B9-E9C42FB3A809}"/>
              </a:ext>
            </a:extLst>
          </p:cNvPr>
          <p:cNvGraphicFramePr>
            <a:graphicFrameLocks noGrp="1"/>
          </p:cNvGraphicFramePr>
          <p:nvPr>
            <p:extLst>
              <p:ext uri="{D42A27DB-BD31-4B8C-83A1-F6EECF244321}">
                <p14:modId xmlns:p14="http://schemas.microsoft.com/office/powerpoint/2010/main" val="2218213232"/>
              </p:ext>
            </p:extLst>
          </p:nvPr>
        </p:nvGraphicFramePr>
        <p:xfrm>
          <a:off x="4578275" y="3037620"/>
          <a:ext cx="2532687" cy="1070740"/>
        </p:xfrm>
        <a:graphic>
          <a:graphicData uri="http://schemas.openxmlformats.org/drawingml/2006/table">
            <a:tbl>
              <a:tblPr>
                <a:tableStyleId>{BC89EF96-8CEA-46FF-86C4-4CE0E7609802}</a:tableStyleId>
              </a:tblPr>
              <a:tblGrid>
                <a:gridCol w="1994493">
                  <a:extLst>
                    <a:ext uri="{9D8B030D-6E8A-4147-A177-3AD203B41FA5}">
                      <a16:colId xmlns:a16="http://schemas.microsoft.com/office/drawing/2014/main" val="2828896064"/>
                    </a:ext>
                  </a:extLst>
                </a:gridCol>
                <a:gridCol w="538194">
                  <a:extLst>
                    <a:ext uri="{9D8B030D-6E8A-4147-A177-3AD203B41FA5}">
                      <a16:colId xmlns:a16="http://schemas.microsoft.com/office/drawing/2014/main" val="2730602245"/>
                    </a:ext>
                  </a:extLst>
                </a:gridCol>
              </a:tblGrid>
              <a:tr h="267685">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u="none" strike="noStrike" dirty="0">
                          <a:effectLst/>
                          <a:latin typeface="+mn-lt"/>
                        </a:rPr>
                        <a:t>GTA 6:</a:t>
                      </a:r>
                      <a:r>
                        <a:rPr lang="zh-TW" altLang="en-US" sz="1200" u="none" strike="noStrike" dirty="0">
                          <a:effectLst/>
                          <a:latin typeface="+mn-lt"/>
                        </a:rPr>
                        <a:t> </a:t>
                      </a:r>
                      <a:r>
                        <a:rPr lang="en-US" sz="1200" u="none" strike="noStrike" dirty="0">
                          <a:effectLst/>
                          <a:latin typeface="+mn-lt"/>
                        </a:rPr>
                        <a:t>FY27 Console Units(</a:t>
                      </a:r>
                      <a:r>
                        <a:rPr lang="en-US" sz="1200" u="none" strike="noStrike" dirty="0" err="1">
                          <a:effectLst/>
                          <a:latin typeface="+mn-lt"/>
                        </a:rPr>
                        <a:t>mn</a:t>
                      </a:r>
                      <a:r>
                        <a:rPr lang="en-US" sz="1200" u="none" strike="noStrike" dirty="0">
                          <a:effectLst/>
                          <a:latin typeface="+mn-lt"/>
                        </a:rPr>
                        <a:t>)</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u="none" strike="noStrike" dirty="0">
                          <a:effectLst/>
                          <a:latin typeface="+mn-lt"/>
                        </a:rPr>
                        <a:t>50</a:t>
                      </a:r>
                      <a:endParaRPr lang="en-US"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544550895"/>
                  </a:ext>
                </a:extLst>
              </a:tr>
              <a:tr h="267685">
                <a:tc>
                  <a:txBody>
                    <a:bodyPr/>
                    <a:lstStyle/>
                    <a:p>
                      <a:pPr algn="ctr" fontAlgn="b"/>
                      <a:r>
                        <a:rPr lang="en-US" sz="1200" u="none" strike="noStrike" dirty="0">
                          <a:effectLst/>
                          <a:latin typeface="+mn-lt"/>
                        </a:rPr>
                        <a:t>GTA Standard ASP</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u="none" strike="noStrike">
                          <a:effectLst/>
                          <a:latin typeface="+mn-lt"/>
                        </a:rPr>
                        <a:t>80</a:t>
                      </a:r>
                      <a:endParaRPr lang="en-US" sz="12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649899519"/>
                  </a:ext>
                </a:extLst>
              </a:tr>
              <a:tr h="267685">
                <a:tc>
                  <a:txBody>
                    <a:bodyPr/>
                    <a:lstStyle/>
                    <a:p>
                      <a:pPr algn="ctr" fontAlgn="b"/>
                      <a:r>
                        <a:rPr lang="en-US" sz="1200" u="none" strike="noStrike" dirty="0">
                          <a:effectLst/>
                          <a:latin typeface="+mn-lt"/>
                        </a:rPr>
                        <a:t>Console take rate</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u="none" strike="noStrike">
                          <a:effectLst/>
                          <a:latin typeface="+mn-lt"/>
                        </a:rPr>
                        <a:t>30%</a:t>
                      </a:r>
                      <a:endParaRPr lang="en-US" sz="12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5155050"/>
                  </a:ext>
                </a:extLst>
              </a:tr>
              <a:tr h="267685">
                <a:tc>
                  <a:txBody>
                    <a:bodyPr/>
                    <a:lstStyle/>
                    <a:p>
                      <a:pPr algn="ctr" fontAlgn="b"/>
                      <a:r>
                        <a:rPr lang="en-US" sz="1200" u="none" strike="noStrike" dirty="0">
                          <a:effectLst/>
                          <a:latin typeface="+mn-lt"/>
                        </a:rPr>
                        <a:t>Unit Revs($</a:t>
                      </a:r>
                      <a:r>
                        <a:rPr lang="en-US" sz="1200" u="none" strike="noStrike" dirty="0" err="1">
                          <a:effectLst/>
                          <a:latin typeface="+mn-lt"/>
                        </a:rPr>
                        <a:t>mn</a:t>
                      </a:r>
                      <a:r>
                        <a:rPr lang="en-US" sz="1200" u="none" strike="noStrike" dirty="0">
                          <a:effectLst/>
                          <a:latin typeface="+mn-lt"/>
                        </a:rPr>
                        <a:t>)</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u="none" strike="noStrike" dirty="0">
                          <a:effectLst/>
                          <a:latin typeface="+mn-lt"/>
                        </a:rPr>
                        <a:t>2,800* </a:t>
                      </a:r>
                      <a:endParaRPr lang="en-US" sz="12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423299692"/>
                  </a:ext>
                </a:extLst>
              </a:tr>
            </a:tbl>
          </a:graphicData>
        </a:graphic>
      </p:graphicFrame>
      <p:cxnSp>
        <p:nvCxnSpPr>
          <p:cNvPr id="25" name="Straight Arrow Connector 24">
            <a:extLst>
              <a:ext uri="{FF2B5EF4-FFF2-40B4-BE49-F238E27FC236}">
                <a16:creationId xmlns:a16="http://schemas.microsoft.com/office/drawing/2014/main" id="{01B0529A-B8D8-4E82-A600-E252BB2C243B}"/>
              </a:ext>
            </a:extLst>
          </p:cNvPr>
          <p:cNvCxnSpPr>
            <a:cxnSpLocks/>
          </p:cNvCxnSpPr>
          <p:nvPr/>
        </p:nvCxnSpPr>
        <p:spPr>
          <a:xfrm flipV="1">
            <a:off x="7587576" y="3652694"/>
            <a:ext cx="576036" cy="4194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3F2117B-F1C1-4F00-A949-074D92B5DA0C}"/>
              </a:ext>
            </a:extLst>
          </p:cNvPr>
          <p:cNvSpPr txBox="1"/>
          <p:nvPr/>
        </p:nvSpPr>
        <p:spPr>
          <a:xfrm>
            <a:off x="7350941" y="3205306"/>
            <a:ext cx="1109599" cy="523220"/>
          </a:xfrm>
          <a:prstGeom prst="rect">
            <a:avLst/>
          </a:prstGeom>
          <a:noFill/>
        </p:spPr>
        <p:txBody>
          <a:bodyPr wrap="none" rtlCol="0">
            <a:spAutoFit/>
          </a:bodyPr>
          <a:lstStyle/>
          <a:p>
            <a:r>
              <a:rPr lang="en-US" dirty="0">
                <a:solidFill>
                  <a:srgbClr val="FF0000"/>
                </a:solidFill>
              </a:rPr>
              <a:t>+</a:t>
            </a:r>
            <a:r>
              <a:rPr lang="en-US" sz="2800" b="1" dirty="0">
                <a:solidFill>
                  <a:srgbClr val="FF0000"/>
                </a:solidFill>
              </a:rPr>
              <a:t>46.</a:t>
            </a:r>
            <a:r>
              <a:rPr lang="en-US" altLang="zh-TW" sz="2800" b="1" dirty="0">
                <a:solidFill>
                  <a:srgbClr val="FF0000"/>
                </a:solidFill>
              </a:rPr>
              <a:t>7</a:t>
            </a:r>
            <a:r>
              <a:rPr lang="en-US" dirty="0">
                <a:solidFill>
                  <a:srgbClr val="FF0000"/>
                </a:solidFill>
              </a:rPr>
              <a:t>%</a:t>
            </a:r>
          </a:p>
        </p:txBody>
      </p:sp>
    </p:spTree>
    <p:extLst>
      <p:ext uri="{BB962C8B-B14F-4D97-AF65-F5344CB8AC3E}">
        <p14:creationId xmlns:p14="http://schemas.microsoft.com/office/powerpoint/2010/main" val="12572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eSports</a:t>
            </a:r>
            <a:r>
              <a:rPr lang="zh-TW" altLang="en-US" dirty="0"/>
              <a:t> 基金</a:t>
            </a:r>
          </a:p>
        </p:txBody>
      </p:sp>
      <p:sp>
        <p:nvSpPr>
          <p:cNvPr id="2" name="文字版面配置區 1"/>
          <p:cNvSpPr>
            <a:spLocks noGrp="1"/>
          </p:cNvSpPr>
          <p:nvPr>
            <p:ph type="body" sz="half" idx="2"/>
          </p:nvPr>
        </p:nvSpPr>
        <p:spPr/>
        <p:txBody>
          <a:bodyPr/>
          <a:lstStyle/>
          <a:p>
            <a:endParaRPr lang="zh-TW" altLang="en-US"/>
          </a:p>
        </p:txBody>
      </p:sp>
    </p:spTree>
    <p:extLst>
      <p:ext uri="{BB962C8B-B14F-4D97-AF65-F5344CB8AC3E}">
        <p14:creationId xmlns:p14="http://schemas.microsoft.com/office/powerpoint/2010/main" val="238276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a:t>投資組合</a:t>
            </a:r>
            <a:r>
              <a:rPr lang="en-US" altLang="zh-TW" dirty="0"/>
              <a:t>—</a:t>
            </a:r>
            <a:r>
              <a:rPr lang="zh-TW" altLang="en-US" dirty="0">
                <a:sym typeface="Times New Roman" panose="02020603050405020304" pitchFamily="18" charset="0"/>
              </a:rPr>
              <a:t>前</a:t>
            </a:r>
            <a:r>
              <a:rPr lang="zh-TW" altLang="en-US" dirty="0">
                <a:sym typeface="新細明體" panose="02020500000000000000" pitchFamily="18" charset="-120"/>
              </a:rPr>
              <a:t>十大標的</a:t>
            </a:r>
            <a:endParaRPr lang="zh-TW" altLang="en-US" dirty="0"/>
          </a:p>
        </p:txBody>
      </p:sp>
      <p:sp>
        <p:nvSpPr>
          <p:cNvPr id="9" name="文字版面配置區 8"/>
          <p:cNvSpPr>
            <a:spLocks noGrp="1"/>
          </p:cNvSpPr>
          <p:nvPr>
            <p:ph type="body" sz="half" idx="2"/>
          </p:nvPr>
        </p:nvSpPr>
        <p:spPr/>
        <p:txBody>
          <a:bodyPr/>
          <a:lstStyle/>
          <a:p>
            <a:r>
              <a:rPr lang="zh-TW" altLang="en-US" dirty="0"/>
              <a:t>資料來源：第一金投信，截至</a:t>
            </a:r>
            <a:r>
              <a:rPr lang="en-US" altLang="zh-TW" dirty="0"/>
              <a:t>2025/6/30</a:t>
            </a:r>
          </a:p>
          <a:p>
            <a:r>
              <a:rPr lang="zh-TW" altLang="zh-TW" b="1" dirty="0"/>
              <a:t>投資人申購本基金係持有基金受益憑證，而非本文提及之投資資產或標的。</a:t>
            </a:r>
          </a:p>
          <a:p>
            <a:endParaRPr lang="zh-TW" altLang="en-US" dirty="0"/>
          </a:p>
        </p:txBody>
      </p:sp>
      <p:graphicFrame>
        <p:nvGraphicFramePr>
          <p:cNvPr id="11" name="內容版面配置區 2"/>
          <p:cNvGraphicFramePr>
            <a:graphicFrameLocks/>
          </p:cNvGraphicFramePr>
          <p:nvPr>
            <p:extLst>
              <p:ext uri="{D42A27DB-BD31-4B8C-83A1-F6EECF244321}">
                <p14:modId xmlns:p14="http://schemas.microsoft.com/office/powerpoint/2010/main" val="730067279"/>
              </p:ext>
            </p:extLst>
          </p:nvPr>
        </p:nvGraphicFramePr>
        <p:xfrm>
          <a:off x="251400" y="1285877"/>
          <a:ext cx="8705092" cy="4735478"/>
        </p:xfrm>
        <a:graphic>
          <a:graphicData uri="http://schemas.openxmlformats.org/drawingml/2006/table">
            <a:tbl>
              <a:tblPr firstRow="1" bandRow="1">
                <a:tableStyleId>{7DF18680-E054-41AD-8BC1-D1AEF772440D}</a:tableStyleId>
              </a:tblPr>
              <a:tblGrid>
                <a:gridCol w="1444396">
                  <a:extLst>
                    <a:ext uri="{9D8B030D-6E8A-4147-A177-3AD203B41FA5}">
                      <a16:colId xmlns:a16="http://schemas.microsoft.com/office/drawing/2014/main" val="20001"/>
                    </a:ext>
                  </a:extLst>
                </a:gridCol>
                <a:gridCol w="507654">
                  <a:extLst>
                    <a:ext uri="{9D8B030D-6E8A-4147-A177-3AD203B41FA5}">
                      <a16:colId xmlns:a16="http://schemas.microsoft.com/office/drawing/2014/main" val="20002"/>
                    </a:ext>
                  </a:extLst>
                </a:gridCol>
                <a:gridCol w="511175">
                  <a:extLst>
                    <a:ext uri="{9D8B030D-6E8A-4147-A177-3AD203B41FA5}">
                      <a16:colId xmlns:a16="http://schemas.microsoft.com/office/drawing/2014/main" val="20004"/>
                    </a:ext>
                  </a:extLst>
                </a:gridCol>
                <a:gridCol w="1120775">
                  <a:extLst>
                    <a:ext uri="{9D8B030D-6E8A-4147-A177-3AD203B41FA5}">
                      <a16:colId xmlns:a16="http://schemas.microsoft.com/office/drawing/2014/main" val="20003"/>
                    </a:ext>
                  </a:extLst>
                </a:gridCol>
                <a:gridCol w="5121092">
                  <a:extLst>
                    <a:ext uri="{9D8B030D-6E8A-4147-A177-3AD203B41FA5}">
                      <a16:colId xmlns:a16="http://schemas.microsoft.com/office/drawing/2014/main" val="20005"/>
                    </a:ext>
                  </a:extLst>
                </a:gridCol>
              </a:tblGrid>
              <a:tr h="430498">
                <a:tc>
                  <a:txBody>
                    <a:bodyPr/>
                    <a:lstStyle/>
                    <a:p>
                      <a:pPr algn="ctr" rtl="0" fontAlgn="ctr"/>
                      <a:r>
                        <a:rPr lang="zh-TW" altLang="en-US" sz="1200" b="1" i="0" u="none" strike="noStrike" dirty="0">
                          <a:solidFill>
                            <a:srgbClr val="FFFFFF"/>
                          </a:solidFill>
                          <a:effectLst/>
                          <a:latin typeface="+mn-lt"/>
                          <a:ea typeface="+mn-ea"/>
                          <a:cs typeface="Arial Unicode MS" panose="020B0604020202020204" pitchFamily="34" charset="-120"/>
                        </a:rPr>
                        <a:t>公司</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rtl="0" fontAlgn="ctr"/>
                      <a:r>
                        <a:rPr lang="zh-TW" altLang="en-US" sz="1200" b="1" i="0" u="none" strike="noStrike" dirty="0">
                          <a:solidFill>
                            <a:srgbClr val="FFFFFF"/>
                          </a:solidFill>
                          <a:effectLst/>
                          <a:latin typeface="+mn-lt"/>
                          <a:ea typeface="+mn-ea"/>
                          <a:cs typeface="Arial Unicode MS" panose="020B0604020202020204" pitchFamily="34" charset="-120"/>
                        </a:rPr>
                        <a:t>比重</a:t>
                      </a:r>
                      <a:r>
                        <a:rPr lang="en-US" altLang="zh-TW" sz="1200" b="1" i="0" u="none" strike="noStrike" dirty="0">
                          <a:solidFill>
                            <a:srgbClr val="FFFFFF"/>
                          </a:solidFill>
                          <a:effectLst/>
                          <a:latin typeface="+mn-lt"/>
                          <a:ea typeface="+mn-ea"/>
                          <a:cs typeface="Arial Unicode MS" panose="020B0604020202020204" pitchFamily="34" charset="-120"/>
                        </a:rPr>
                        <a:t>(%)</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rtl="0" fontAlgn="ctr"/>
                      <a:r>
                        <a:rPr lang="zh-TW" altLang="en-US" sz="1200" b="1" i="0" u="none" strike="noStrike" dirty="0">
                          <a:solidFill>
                            <a:srgbClr val="FFFFFF"/>
                          </a:solidFill>
                          <a:effectLst/>
                          <a:latin typeface="+mn-lt"/>
                          <a:ea typeface="+mn-ea"/>
                          <a:cs typeface="Arial Unicode MS" panose="020B0604020202020204" pitchFamily="34" charset="-120"/>
                        </a:rPr>
                        <a:t>國家</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rtl="0" fontAlgn="ctr"/>
                      <a:r>
                        <a:rPr lang="zh-TW" altLang="en-US" sz="1200" b="1" i="0" u="none" strike="noStrike" dirty="0">
                          <a:solidFill>
                            <a:srgbClr val="FFFFFF"/>
                          </a:solidFill>
                          <a:effectLst/>
                          <a:latin typeface="+mn-lt"/>
                          <a:ea typeface="+mn-ea"/>
                          <a:cs typeface="Arial Unicode MS" panose="020B0604020202020204" pitchFamily="34" charset="-120"/>
                        </a:rPr>
                        <a:t>產業</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rtl="0" fontAlgn="ctr"/>
                      <a:r>
                        <a:rPr lang="zh-TW" altLang="en-US" sz="1200" b="1" i="0" u="none" strike="noStrike" dirty="0">
                          <a:solidFill>
                            <a:srgbClr val="FFFFFF"/>
                          </a:solidFill>
                          <a:effectLst/>
                          <a:latin typeface="+mn-lt"/>
                          <a:ea typeface="+mn-ea"/>
                          <a:cs typeface="Arial Unicode MS" panose="020B0604020202020204" pitchFamily="34" charset="-120"/>
                        </a:rPr>
                        <a:t>介紹</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extLst>
                  <a:ext uri="{0D108BD9-81ED-4DB2-BD59-A6C34878D82A}">
                    <a16:rowId xmlns:a16="http://schemas.microsoft.com/office/drawing/2014/main" val="10000"/>
                  </a:ext>
                </a:extLst>
              </a:tr>
              <a:tr h="430498">
                <a:tc>
                  <a:txBody>
                    <a:bodyPr/>
                    <a:lstStyle/>
                    <a:p>
                      <a:pPr algn="l" fontAlgn="ctr"/>
                      <a:r>
                        <a:rPr lang="en-US" sz="1200" b="0" i="0" u="none" strike="noStrike" dirty="0">
                          <a:effectLst/>
                          <a:latin typeface="+mn-lt"/>
                          <a:ea typeface="+mn-ea"/>
                        </a:rPr>
                        <a:t>NVIDIA Corp</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dirty="0">
                          <a:effectLst/>
                          <a:latin typeface="+mn-lt"/>
                          <a:ea typeface="+mn-ea"/>
                        </a:rPr>
                        <a:t>9.35 </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美國</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a:effectLst/>
                          <a:latin typeface="+mn-lt"/>
                          <a:ea typeface="+mn-ea"/>
                        </a:rPr>
                        <a:t>IT</a:t>
                      </a:r>
                      <a:r>
                        <a:rPr lang="zh-TW" altLang="en-US" sz="1200" b="0" i="0" u="none" strike="noStrike">
                          <a:effectLst/>
                          <a:latin typeface="+mn-lt"/>
                          <a:ea typeface="+mn-ea"/>
                        </a:rPr>
                        <a:t>半導體</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以遊戲用</a:t>
                      </a:r>
                      <a:r>
                        <a:rPr lang="en-US" altLang="zh-TW" sz="1200" b="0" i="0" u="none" strike="noStrike">
                          <a:effectLst/>
                          <a:latin typeface="+mn-lt"/>
                          <a:ea typeface="+mn-ea"/>
                        </a:rPr>
                        <a:t>GPU</a:t>
                      </a:r>
                      <a:r>
                        <a:rPr lang="zh-TW" altLang="en-US" sz="1200" b="0" i="0" u="none" strike="noStrike">
                          <a:effectLst/>
                          <a:latin typeface="+mn-lt"/>
                          <a:ea typeface="+mn-ea"/>
                        </a:rPr>
                        <a:t>繪圖晶片起家，後將業務觸角伸向應用於自駕車、機器人與雲端運算等的</a:t>
                      </a:r>
                      <a:r>
                        <a:rPr lang="en-US" altLang="zh-TW" sz="1200" b="0" i="0" u="none" strike="noStrike">
                          <a:effectLst/>
                          <a:latin typeface="+mn-lt"/>
                          <a:ea typeface="+mn-ea"/>
                        </a:rPr>
                        <a:t>AI </a:t>
                      </a:r>
                      <a:r>
                        <a:rPr lang="zh-TW" altLang="en-US" sz="1200" b="0" i="0" u="none" strike="noStrike">
                          <a:effectLst/>
                          <a:latin typeface="+mn-lt"/>
                          <a:ea typeface="+mn-ea"/>
                        </a:rPr>
                        <a:t>晶片</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498">
                <a:tc>
                  <a:txBody>
                    <a:bodyPr/>
                    <a:lstStyle/>
                    <a:p>
                      <a:pPr algn="l" fontAlgn="ctr"/>
                      <a:r>
                        <a:rPr lang="en-US" sz="1200" b="0" i="0" u="none" strike="noStrike">
                          <a:effectLst/>
                          <a:latin typeface="+mn-lt"/>
                          <a:ea typeface="+mn-ea"/>
                        </a:rPr>
                        <a:t>Microsoft Corp</a:t>
                      </a:r>
                      <a:endParaRPr 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8.19 </a:t>
                      </a:r>
                      <a:endParaRPr 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美國</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a:effectLst/>
                          <a:latin typeface="+mn-lt"/>
                          <a:ea typeface="+mn-ea"/>
                        </a:rPr>
                        <a:t>IT</a:t>
                      </a:r>
                      <a:r>
                        <a:rPr lang="zh-TW" altLang="en-US" sz="1200" b="0" i="0" u="none" strike="noStrike">
                          <a:effectLst/>
                          <a:latin typeface="+mn-lt"/>
                          <a:ea typeface="+mn-ea"/>
                        </a:rPr>
                        <a:t>軟體</a:t>
                      </a:r>
                      <a:r>
                        <a:rPr lang="en-US" altLang="zh-TW" sz="1200" b="0" i="0" u="none" strike="noStrike">
                          <a:effectLst/>
                          <a:latin typeface="+mn-lt"/>
                          <a:ea typeface="+mn-ea"/>
                        </a:rPr>
                        <a:t>&amp;</a:t>
                      </a:r>
                      <a:r>
                        <a:rPr lang="zh-TW" altLang="en-US" sz="1200" b="0" i="0" u="none" strike="noStrike">
                          <a:effectLst/>
                          <a:latin typeface="+mn-lt"/>
                          <a:ea typeface="+mn-ea"/>
                        </a:rPr>
                        <a:t>服務</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altLang="zh-TW" sz="1200" b="0" i="0" u="none" strike="noStrike">
                          <a:effectLst/>
                          <a:latin typeface="+mn-lt"/>
                          <a:ea typeface="+mn-ea"/>
                        </a:rPr>
                        <a:t>23</a:t>
                      </a:r>
                      <a:r>
                        <a:rPr lang="zh-TW" altLang="en-US" sz="1200" b="0" i="0" u="none" strike="noStrike">
                          <a:effectLst/>
                          <a:latin typeface="+mn-lt"/>
                          <a:ea typeface="+mn-ea"/>
                        </a:rPr>
                        <a:t>年</a:t>
                      </a:r>
                      <a:r>
                        <a:rPr lang="en-US" altLang="zh-TW" sz="1200" b="0" i="0" u="none" strike="noStrike">
                          <a:effectLst/>
                          <a:latin typeface="+mn-lt"/>
                          <a:ea typeface="+mn-ea"/>
                        </a:rPr>
                        <a:t>10</a:t>
                      </a:r>
                      <a:r>
                        <a:rPr lang="zh-TW" altLang="en-US" sz="1200" b="0" i="0" u="none" strike="noStrike">
                          <a:effectLst/>
                          <a:latin typeface="+mn-lt"/>
                          <a:ea typeface="+mn-ea"/>
                        </a:rPr>
                        <a:t>月正式完成動視暴雪</a:t>
                      </a:r>
                      <a:r>
                        <a:rPr lang="en-US" altLang="zh-TW" sz="1200" b="0" i="0" u="none" strike="noStrike">
                          <a:effectLst/>
                          <a:latin typeface="+mn-lt"/>
                          <a:ea typeface="+mn-ea"/>
                        </a:rPr>
                        <a:t>(Activision Blizzard)</a:t>
                      </a:r>
                      <a:r>
                        <a:rPr lang="zh-TW" altLang="en-US" sz="1200" b="0" i="0" u="none" strike="noStrike">
                          <a:effectLst/>
                          <a:latin typeface="+mn-lt"/>
                          <a:ea typeface="+mn-ea"/>
                        </a:rPr>
                        <a:t>收購，成為全球僅次騰訊及</a:t>
                      </a:r>
                      <a:r>
                        <a:rPr lang="en-US" altLang="zh-TW" sz="1200" b="0" i="0" u="none" strike="noStrike">
                          <a:effectLst/>
                          <a:latin typeface="+mn-lt"/>
                          <a:ea typeface="+mn-ea"/>
                        </a:rPr>
                        <a:t>Sony</a:t>
                      </a:r>
                      <a:r>
                        <a:rPr lang="zh-TW" altLang="en-US" sz="1200" b="0" i="0" u="none" strike="noStrike">
                          <a:effectLst/>
                          <a:latin typeface="+mn-lt"/>
                          <a:ea typeface="+mn-ea"/>
                        </a:rPr>
                        <a:t>的第三大遊戲業者</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0498">
                <a:tc>
                  <a:txBody>
                    <a:bodyPr/>
                    <a:lstStyle/>
                    <a:p>
                      <a:pPr algn="l" fontAlgn="ctr"/>
                      <a:r>
                        <a:rPr lang="en-US" sz="1200" b="0" i="0" u="none" strike="noStrike">
                          <a:effectLst/>
                          <a:latin typeface="+mn-lt"/>
                          <a:ea typeface="+mn-ea"/>
                        </a:rPr>
                        <a:t>Nintendo Co Ltd</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7.62 </a:t>
                      </a:r>
                      <a:endParaRPr 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日本</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媒體娛樂</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新一代遊戲機</a:t>
                      </a:r>
                      <a:r>
                        <a:rPr lang="en-US" altLang="zh-TW" sz="1200" b="0" i="0" u="none" strike="noStrike">
                          <a:effectLst/>
                          <a:latin typeface="+mn-lt"/>
                          <a:ea typeface="+mn-ea"/>
                        </a:rPr>
                        <a:t>Switch 2</a:t>
                      </a:r>
                      <a:r>
                        <a:rPr lang="zh-TW" altLang="en-US" sz="1200" b="0" i="0" u="none" strike="noStrike">
                          <a:effectLst/>
                          <a:latin typeface="+mn-lt"/>
                          <a:ea typeface="+mn-ea"/>
                        </a:rPr>
                        <a:t>於今年</a:t>
                      </a:r>
                      <a:r>
                        <a:rPr lang="en-US" altLang="zh-TW" sz="1200" b="0" i="0" u="none" strike="noStrike">
                          <a:effectLst/>
                          <a:latin typeface="+mn-lt"/>
                          <a:ea typeface="+mn-ea"/>
                        </a:rPr>
                        <a:t>6</a:t>
                      </a:r>
                      <a:r>
                        <a:rPr lang="zh-TW" altLang="en-US" sz="1200" b="0" i="0" u="none" strike="noStrike">
                          <a:effectLst/>
                          <a:latin typeface="+mn-lt"/>
                          <a:ea typeface="+mn-ea"/>
                        </a:rPr>
                        <a:t>月上市，即引爆搶購潮，同時公司享有豐富遊戲</a:t>
                      </a:r>
                      <a:r>
                        <a:rPr lang="en-US" altLang="zh-TW" sz="1200" b="0" i="0" u="none" strike="noStrike">
                          <a:effectLst/>
                          <a:latin typeface="+mn-lt"/>
                          <a:ea typeface="+mn-ea"/>
                        </a:rPr>
                        <a:t>IP</a:t>
                      </a:r>
                      <a:r>
                        <a:rPr lang="zh-TW" altLang="en-US" sz="1200" b="0" i="0" u="none" strike="noStrike">
                          <a:effectLst/>
                          <a:latin typeface="+mn-lt"/>
                          <a:ea typeface="+mn-ea"/>
                        </a:rPr>
                        <a:t>，</a:t>
                      </a:r>
                      <a:r>
                        <a:rPr lang="en-US" altLang="zh-TW" sz="1200" b="0" i="0" u="none" strike="noStrike">
                          <a:effectLst/>
                          <a:latin typeface="+mn-lt"/>
                          <a:ea typeface="+mn-ea"/>
                        </a:rPr>
                        <a:t>IP</a:t>
                      </a:r>
                      <a:r>
                        <a:rPr lang="zh-TW" altLang="en-US" sz="1200" b="0" i="0" u="none" strike="noStrike">
                          <a:effectLst/>
                          <a:latin typeface="+mn-lt"/>
                          <a:ea typeface="+mn-ea"/>
                        </a:rPr>
                        <a:t>相關事業的成長性充滿期待</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0498">
                <a:tc>
                  <a:txBody>
                    <a:bodyPr/>
                    <a:lstStyle/>
                    <a:p>
                      <a:pPr algn="l" fontAlgn="ctr"/>
                      <a:r>
                        <a:rPr lang="en-US" sz="1200" b="0" i="0" u="none" strike="noStrike">
                          <a:effectLst/>
                          <a:latin typeface="+mn-lt"/>
                          <a:ea typeface="+mn-ea"/>
                        </a:rPr>
                        <a:t>Advanced Micro Devic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7.07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美國</a:t>
                      </a:r>
                      <a:endParaRPr lang="zh-TW" alt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a:effectLst/>
                          <a:latin typeface="+mn-lt"/>
                          <a:ea typeface="+mn-ea"/>
                        </a:rPr>
                        <a:t>IT</a:t>
                      </a:r>
                      <a:r>
                        <a:rPr lang="zh-TW" altLang="en-US" sz="1200" b="0" i="0" u="none" strike="noStrike">
                          <a:effectLst/>
                          <a:latin typeface="+mn-lt"/>
                          <a:ea typeface="+mn-ea"/>
                        </a:rPr>
                        <a:t>半導體</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研發與生產高效能處理器晶片大廠，並跨足三大市場：個人電腦、遊戲機及資料中心</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0498">
                <a:tc>
                  <a:txBody>
                    <a:bodyPr/>
                    <a:lstStyle/>
                    <a:p>
                      <a:pPr algn="l" fontAlgn="ctr"/>
                      <a:r>
                        <a:rPr lang="en-US" sz="1200" b="0" i="0" u="none" strike="noStrike">
                          <a:effectLst/>
                          <a:latin typeface="+mn-lt"/>
                          <a:ea typeface="+mn-ea"/>
                        </a:rPr>
                        <a:t>Apple Inc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6.00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美國</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a:effectLst/>
                          <a:latin typeface="+mn-lt"/>
                          <a:ea typeface="+mn-ea"/>
                        </a:rPr>
                        <a:t>IT</a:t>
                      </a:r>
                      <a:r>
                        <a:rPr lang="zh-TW" altLang="en-US" sz="1200" b="0" i="0" u="none" strike="noStrike">
                          <a:effectLst/>
                          <a:latin typeface="+mn-lt"/>
                          <a:ea typeface="+mn-ea"/>
                        </a:rPr>
                        <a:t>硬體設備</a:t>
                      </a:r>
                      <a:endParaRPr lang="zh-TW" alt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以提供平台服務為主，在遊戲生態中站穩巨頭地位，並提供</a:t>
                      </a:r>
                      <a:r>
                        <a:rPr lang="en-US" altLang="zh-TW" sz="1200" b="0" i="0" u="none" strike="noStrike">
                          <a:effectLst/>
                          <a:latin typeface="+mn-lt"/>
                          <a:ea typeface="+mn-ea"/>
                        </a:rPr>
                        <a:t>Apple Arcade</a:t>
                      </a:r>
                      <a:r>
                        <a:rPr lang="zh-TW" altLang="en-US" sz="1200" b="0" i="0" u="none" strike="noStrike">
                          <a:effectLst/>
                          <a:latin typeface="+mn-lt"/>
                          <a:ea typeface="+mn-ea"/>
                        </a:rPr>
                        <a:t>訂閱制服務</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0498">
                <a:tc>
                  <a:txBody>
                    <a:bodyPr/>
                    <a:lstStyle/>
                    <a:p>
                      <a:pPr algn="l" fontAlgn="ctr"/>
                      <a:r>
                        <a:rPr lang="en-US" sz="1200" b="0" i="0" u="none" strike="noStrike">
                          <a:effectLst/>
                          <a:latin typeface="+mn-lt"/>
                          <a:ea typeface="+mn-ea"/>
                        </a:rPr>
                        <a:t>Flutter Entertainmen</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5.16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愛爾蘭</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dirty="0">
                          <a:effectLst/>
                          <a:latin typeface="+mn-lt"/>
                          <a:ea typeface="+mn-ea"/>
                        </a:rPr>
                        <a:t>非必須消費服務</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全球最大的線上體育和遊戲提供商</a:t>
                      </a:r>
                      <a:endParaRPr lang="zh-TW" alt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0498">
                <a:tc>
                  <a:txBody>
                    <a:bodyPr/>
                    <a:lstStyle/>
                    <a:p>
                      <a:pPr algn="l" fontAlgn="ctr"/>
                      <a:r>
                        <a:rPr lang="en-US" sz="1200" b="0" i="0" u="none" strike="noStrike">
                          <a:effectLst/>
                          <a:latin typeface="+mn-lt"/>
                          <a:ea typeface="+mn-ea"/>
                        </a:rPr>
                        <a:t>Sony Corp</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4.81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日本</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消費電子產品</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公司集中資源於音樂、遊戲、電影等重點領域，並取得</a:t>
                      </a:r>
                      <a:r>
                        <a:rPr lang="en-US" altLang="zh-TW" sz="1200" b="0" i="0" u="none" strike="noStrike">
                          <a:effectLst/>
                          <a:latin typeface="+mn-lt"/>
                          <a:ea typeface="+mn-ea"/>
                        </a:rPr>
                        <a:t>contents IP</a:t>
                      </a:r>
                      <a:r>
                        <a:rPr lang="zh-TW" altLang="en-US" sz="1200" b="0" i="0" u="none" strike="noStrike">
                          <a:effectLst/>
                          <a:latin typeface="+mn-lt"/>
                          <a:ea typeface="+mn-ea"/>
                        </a:rPr>
                        <a:t>，在娛樂產業競爭更趨激烈之中，持續提升創造力</a:t>
                      </a:r>
                      <a:endParaRPr lang="zh-TW" alt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0498">
                <a:tc>
                  <a:txBody>
                    <a:bodyPr/>
                    <a:lstStyle/>
                    <a:p>
                      <a:pPr algn="l" fontAlgn="ctr"/>
                      <a:r>
                        <a:rPr lang="en-US" sz="1200" b="0" i="0" u="none" strike="noStrike">
                          <a:effectLst/>
                          <a:latin typeface="+mn-lt"/>
                          <a:ea typeface="+mn-ea"/>
                        </a:rPr>
                        <a:t>Take-Two Interactive</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4.80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美國</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dirty="0">
                          <a:effectLst/>
                          <a:latin typeface="+mn-lt"/>
                          <a:ea typeface="+mn-ea"/>
                        </a:rPr>
                        <a:t>媒體娛樂</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遊戲開發與發行商，其熱門遊戲俠盜獵車手</a:t>
                      </a:r>
                      <a:r>
                        <a:rPr lang="en-US" altLang="zh-TW" sz="1200" b="0" i="0" u="none" strike="noStrike">
                          <a:effectLst/>
                          <a:latin typeface="+mn-lt"/>
                          <a:ea typeface="+mn-ea"/>
                        </a:rPr>
                        <a:t>VI</a:t>
                      </a:r>
                      <a:r>
                        <a:rPr lang="zh-TW" altLang="en-US" sz="1200" b="0" i="0" u="none" strike="noStrike">
                          <a:effectLst/>
                          <a:latin typeface="+mn-lt"/>
                          <a:ea typeface="+mn-ea"/>
                        </a:rPr>
                        <a:t>預計將於</a:t>
                      </a:r>
                      <a:r>
                        <a:rPr lang="en-US" altLang="zh-TW" sz="1200" b="0" i="0" u="none" strike="noStrike">
                          <a:effectLst/>
                          <a:latin typeface="+mn-lt"/>
                          <a:ea typeface="+mn-ea"/>
                        </a:rPr>
                        <a:t>26</a:t>
                      </a:r>
                      <a:r>
                        <a:rPr lang="zh-TW" altLang="en-US" sz="1200" b="0" i="0" u="none" strike="noStrike">
                          <a:effectLst/>
                          <a:latin typeface="+mn-lt"/>
                          <a:ea typeface="+mn-ea"/>
                        </a:rPr>
                        <a:t>年出售</a:t>
                      </a:r>
                      <a:endParaRPr lang="zh-TW" altLang="en-US" sz="1200" b="0" i="0" u="none" strike="noStrike" dirty="0">
                        <a:effectLst/>
                        <a:latin typeface="+mn-lt"/>
                        <a:ea typeface="+mn-ea"/>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0498">
                <a:tc>
                  <a:txBody>
                    <a:bodyPr/>
                    <a:lstStyle/>
                    <a:p>
                      <a:pPr algn="l" fontAlgn="ctr"/>
                      <a:r>
                        <a:rPr lang="en-US" sz="1200" b="0" i="0" u="none" strike="noStrike" dirty="0">
                          <a:effectLst/>
                          <a:latin typeface="+mn-lt"/>
                          <a:ea typeface="+mn-ea"/>
                        </a:rPr>
                        <a:t>ROBLOX CORP -CLASS A</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4.17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200" b="0" i="0" u="none" strike="noStrike">
                          <a:effectLst/>
                          <a:latin typeface="+mn-lt"/>
                          <a:ea typeface="+mn-ea"/>
                        </a:rPr>
                        <a:t>美國</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媒體娛樂</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ClrTx/>
                        <a:buSzPts val="1100"/>
                        <a:buFont typeface="Calibri" panose="020F0502020204030204" pitchFamily="34" charset="0"/>
                        <a:buNone/>
                      </a:pPr>
                      <a:r>
                        <a:rPr lang="zh-TW" altLang="en-US" sz="1200" b="0" i="0" u="none" strike="noStrike" dirty="0">
                          <a:effectLst/>
                          <a:latin typeface="+mn-lt"/>
                          <a:ea typeface="+mn-ea"/>
                        </a:rPr>
                        <a:t>提供</a:t>
                      </a:r>
                      <a:r>
                        <a:rPr lang="en-US" altLang="zh-TW" sz="1200" b="0" i="0" u="none" strike="noStrike" dirty="0">
                          <a:effectLst/>
                          <a:latin typeface="+mn-lt"/>
                          <a:ea typeface="+mn-ea"/>
                        </a:rPr>
                        <a:t>UGC(</a:t>
                      </a:r>
                      <a:r>
                        <a:rPr lang="zh-TW" altLang="en-US" sz="1200" b="0" i="0" u="none" strike="noStrike" dirty="0">
                          <a:effectLst/>
                          <a:latin typeface="+mn-lt"/>
                          <a:ea typeface="+mn-ea"/>
                        </a:rPr>
                        <a:t>使用者生成內容</a:t>
                      </a:r>
                      <a:r>
                        <a:rPr lang="en-US" altLang="zh-TW" sz="1200" b="0" i="0" u="none" strike="noStrike" dirty="0">
                          <a:effectLst/>
                          <a:latin typeface="+mn-lt"/>
                          <a:ea typeface="+mn-ea"/>
                        </a:rPr>
                        <a:t>)</a:t>
                      </a:r>
                      <a:r>
                        <a:rPr lang="zh-TW" altLang="en-US" sz="1200" b="0" i="0" u="none" strike="noStrike" dirty="0">
                          <a:effectLst/>
                          <a:latin typeface="+mn-lt"/>
                          <a:ea typeface="+mn-ea"/>
                        </a:rPr>
                        <a:t>平台，透過「開發工具 </a:t>
                      </a:r>
                      <a:r>
                        <a:rPr lang="en-US" altLang="zh-TW" sz="1200" b="0" i="0" u="none" strike="noStrike" dirty="0">
                          <a:effectLst/>
                          <a:latin typeface="+mn-lt"/>
                          <a:ea typeface="+mn-ea"/>
                        </a:rPr>
                        <a:t>+ </a:t>
                      </a:r>
                      <a:r>
                        <a:rPr lang="zh-TW" altLang="en-US" sz="1200" b="0" i="0" u="none" strike="noStrike" dirty="0">
                          <a:effectLst/>
                          <a:latin typeface="+mn-lt"/>
                          <a:ea typeface="+mn-ea"/>
                        </a:rPr>
                        <a:t>平台 </a:t>
                      </a:r>
                      <a:r>
                        <a:rPr lang="en-US" altLang="zh-TW" sz="1200" b="0" i="0" u="none" strike="noStrike" dirty="0">
                          <a:effectLst/>
                          <a:latin typeface="+mn-lt"/>
                          <a:ea typeface="+mn-ea"/>
                        </a:rPr>
                        <a:t>+ </a:t>
                      </a:r>
                      <a:r>
                        <a:rPr lang="zh-TW" altLang="en-US" sz="1200" b="0" i="0" u="none" strike="noStrike" dirty="0">
                          <a:effectLst/>
                          <a:latin typeface="+mn-lt"/>
                          <a:ea typeface="+mn-ea"/>
                        </a:rPr>
                        <a:t>變現」的服務，建造一個有效貨幣化的經濟生態</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30498">
                <a:tc>
                  <a:txBody>
                    <a:bodyPr/>
                    <a:lstStyle/>
                    <a:p>
                      <a:pPr algn="l" fontAlgn="ctr"/>
                      <a:r>
                        <a:rPr lang="en-US" sz="1200" b="0" i="0" u="none" strike="noStrike">
                          <a:effectLst/>
                          <a:latin typeface="+mn-lt"/>
                          <a:ea typeface="+mn-ea"/>
                        </a:rPr>
                        <a:t>ELECTRONIC ARTS INC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a:effectLst/>
                          <a:latin typeface="+mn-lt"/>
                          <a:ea typeface="+mn-ea"/>
                        </a:rPr>
                        <a:t>3.66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a:effectLst/>
                          <a:latin typeface="+mn-lt"/>
                          <a:ea typeface="+mn-ea"/>
                        </a:rPr>
                        <a:t>美國</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dirty="0">
                          <a:effectLst/>
                          <a:latin typeface="+mn-lt"/>
                          <a:ea typeface="+mn-ea"/>
                        </a:rPr>
                        <a:t>媒體娛樂</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TW" altLang="en-US" sz="1200" b="0" i="0" u="none" strike="noStrike" dirty="0">
                          <a:effectLst/>
                          <a:latin typeface="+mn-lt"/>
                          <a:ea typeface="+mn-ea"/>
                        </a:rPr>
                        <a:t>遊戲開發與發行商，佔據遊戲產業領導地位</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9427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400" y="44530"/>
            <a:ext cx="8641200" cy="1143000"/>
          </a:xfrm>
        </p:spPr>
        <p:txBody>
          <a:bodyPr/>
          <a:lstStyle/>
          <a:p>
            <a:r>
              <a:rPr lang="zh-TW" altLang="en-US" dirty="0"/>
              <a:t>產業配置：科技 </a:t>
            </a:r>
            <a:r>
              <a:rPr lang="en-US" altLang="zh-TW" dirty="0"/>
              <a:t>&amp;</a:t>
            </a:r>
            <a:r>
              <a:rPr lang="zh-TW" altLang="en-US" dirty="0"/>
              <a:t> 媒體娛樂為主</a:t>
            </a:r>
          </a:p>
        </p:txBody>
      </p:sp>
      <p:sp>
        <p:nvSpPr>
          <p:cNvPr id="5" name="文字版面配置區 4"/>
          <p:cNvSpPr>
            <a:spLocks noGrp="1"/>
          </p:cNvSpPr>
          <p:nvPr>
            <p:ph type="body" sz="half" idx="2"/>
          </p:nvPr>
        </p:nvSpPr>
        <p:spPr/>
        <p:txBody>
          <a:bodyPr/>
          <a:lstStyle/>
          <a:p>
            <a:r>
              <a:rPr lang="zh-TW" altLang="en-US" dirty="0"/>
              <a:t>資料來源：第一金投信，截至</a:t>
            </a:r>
            <a:r>
              <a:rPr lang="en-US" altLang="zh-TW" dirty="0"/>
              <a:t>2025/6/30</a:t>
            </a:r>
          </a:p>
          <a:p>
            <a:r>
              <a:rPr lang="zh-TW" altLang="en-US" dirty="0"/>
              <a:t>其他為現金，圖表數值為內部估算，以公告為準。</a:t>
            </a:r>
          </a:p>
          <a:p>
            <a:endParaRPr lang="zh-TW" altLang="en-US" dirty="0"/>
          </a:p>
        </p:txBody>
      </p:sp>
      <p:sp>
        <p:nvSpPr>
          <p:cNvPr id="6" name="內容版面配置區 5"/>
          <p:cNvSpPr>
            <a:spLocks noGrp="1"/>
          </p:cNvSpPr>
          <p:nvPr>
            <p:ph idx="10"/>
          </p:nvPr>
        </p:nvSpPr>
        <p:spPr/>
        <p:txBody>
          <a:bodyPr/>
          <a:lstStyle/>
          <a:p>
            <a:r>
              <a:rPr lang="zh-TW" altLang="en-US"/>
              <a:t>產業配置</a:t>
            </a:r>
            <a:r>
              <a:rPr lang="en-US" altLang="zh-TW"/>
              <a:t>(%)</a:t>
            </a:r>
            <a:endParaRPr lang="zh-TW" altLang="en-US" dirty="0"/>
          </a:p>
        </p:txBody>
      </p:sp>
      <p:sp>
        <p:nvSpPr>
          <p:cNvPr id="7" name="內容版面配置區 6"/>
          <p:cNvSpPr>
            <a:spLocks noGrp="1"/>
          </p:cNvSpPr>
          <p:nvPr>
            <p:ph idx="11"/>
          </p:nvPr>
        </p:nvSpPr>
        <p:spPr/>
        <p:txBody>
          <a:bodyPr/>
          <a:lstStyle/>
          <a:p>
            <a:r>
              <a:rPr lang="zh-TW" altLang="en-US" dirty="0"/>
              <a:t>國家配置</a:t>
            </a:r>
            <a:r>
              <a:rPr lang="en-US" altLang="zh-TW" dirty="0"/>
              <a:t>(%)</a:t>
            </a:r>
            <a:endParaRPr lang="zh-TW" altLang="en-US" dirty="0"/>
          </a:p>
        </p:txBody>
      </p:sp>
      <p:graphicFrame>
        <p:nvGraphicFramePr>
          <p:cNvPr id="8" name="圖表 7"/>
          <p:cNvGraphicFramePr/>
          <p:nvPr>
            <p:extLst>
              <p:ext uri="{D42A27DB-BD31-4B8C-83A1-F6EECF244321}">
                <p14:modId xmlns:p14="http://schemas.microsoft.com/office/powerpoint/2010/main" val="4269086953"/>
              </p:ext>
            </p:extLst>
          </p:nvPr>
        </p:nvGraphicFramePr>
        <p:xfrm>
          <a:off x="4572000" y="1775004"/>
          <a:ext cx="43206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圖表 8"/>
          <p:cNvGraphicFramePr/>
          <p:nvPr>
            <p:extLst>
              <p:ext uri="{D42A27DB-BD31-4B8C-83A1-F6EECF244321}">
                <p14:modId xmlns:p14="http://schemas.microsoft.com/office/powerpoint/2010/main" val="3592037400"/>
              </p:ext>
            </p:extLst>
          </p:nvPr>
        </p:nvGraphicFramePr>
        <p:xfrm>
          <a:off x="253268" y="3807003"/>
          <a:ext cx="4331281" cy="219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圖表 9"/>
          <p:cNvGraphicFramePr/>
          <p:nvPr>
            <p:extLst>
              <p:ext uri="{D42A27DB-BD31-4B8C-83A1-F6EECF244321}">
                <p14:modId xmlns:p14="http://schemas.microsoft.com/office/powerpoint/2010/main" val="183622523"/>
              </p:ext>
            </p:extLst>
          </p:nvPr>
        </p:nvGraphicFramePr>
        <p:xfrm>
          <a:off x="251400" y="1589458"/>
          <a:ext cx="4308049" cy="219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714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251400" y="44530"/>
            <a:ext cx="8641200" cy="1143000"/>
          </a:xfrm>
        </p:spPr>
        <p:txBody>
          <a:bodyPr/>
          <a:lstStyle/>
          <a:p>
            <a:r>
              <a:rPr lang="zh-TW" altLang="en-US" dirty="0"/>
              <a:t>基金特色：</a:t>
            </a:r>
            <a:r>
              <a:rPr lang="zh-TW" altLang="en-US" dirty="0">
                <a:latin typeface="Calibri" panose="020F0502020204030204" pitchFamily="34" charset="0"/>
                <a:cs typeface="Calibri" panose="020F0502020204030204" pitchFamily="34" charset="0"/>
              </a:rPr>
              <a:t>全面布局</a:t>
            </a:r>
            <a:r>
              <a:rPr lang="zh-TW" altLang="en-US" dirty="0"/>
              <a:t>電競遊戲生態圈</a:t>
            </a:r>
          </a:p>
        </p:txBody>
      </p:sp>
      <p:sp>
        <p:nvSpPr>
          <p:cNvPr id="19" name="文字版面配置區 18"/>
          <p:cNvSpPr>
            <a:spLocks noGrp="1"/>
          </p:cNvSpPr>
          <p:nvPr>
            <p:ph type="body" sz="half" idx="2"/>
          </p:nvPr>
        </p:nvSpPr>
        <p:spPr/>
        <p:txBody>
          <a:bodyPr/>
          <a:lstStyle/>
          <a:p>
            <a:r>
              <a:rPr lang="zh-TW" altLang="en-US" dirty="0"/>
              <a:t>資料來源：第一金投信整理</a:t>
            </a:r>
            <a:endParaRPr lang="en-US" altLang="zh-TW" dirty="0"/>
          </a:p>
          <a:p>
            <a:r>
              <a:rPr lang="zh-TW" altLang="en-US" b="1" dirty="0"/>
              <a:t>個股僅供舉例，未有推薦之意，亦不代表必然之投資，實際投資需視當時市場情況而定</a:t>
            </a:r>
            <a:endParaRPr lang="zh-TW" altLang="en-US" dirty="0"/>
          </a:p>
          <a:p>
            <a:endParaRPr lang="zh-TW" altLang="en-US" dirty="0"/>
          </a:p>
        </p:txBody>
      </p:sp>
      <p:sp>
        <p:nvSpPr>
          <p:cNvPr id="9" name="內容版面配置區 8"/>
          <p:cNvSpPr>
            <a:spLocks noGrp="1"/>
          </p:cNvSpPr>
          <p:nvPr>
            <p:ph idx="12"/>
          </p:nvPr>
        </p:nvSpPr>
        <p:spPr/>
        <p:txBody>
          <a:bodyPr/>
          <a:lstStyle/>
          <a:p>
            <a:r>
              <a:rPr lang="zh-TW" altLang="en-US" dirty="0">
                <a:latin typeface="Calibri" panose="020F0502020204030204" pitchFamily="34" charset="0"/>
                <a:cs typeface="Calibri" panose="020F0502020204030204" pitchFamily="34" charset="0"/>
              </a:rPr>
              <a:t>基金聚焦</a:t>
            </a:r>
            <a:r>
              <a:rPr lang="en-US" altLang="zh-TW" dirty="0">
                <a:latin typeface="Calibri" panose="020F0502020204030204" pitchFamily="34" charset="0"/>
                <a:cs typeface="Calibri" panose="020F0502020204030204" pitchFamily="34" charset="0"/>
              </a:rPr>
              <a:t>3</a:t>
            </a:r>
            <a:r>
              <a:rPr lang="zh-TW" altLang="en-US" dirty="0">
                <a:latin typeface="Calibri" panose="020F0502020204030204" pitchFamily="34" charset="0"/>
                <a:cs typeface="Calibri" panose="020F0502020204030204" pitchFamily="34" charset="0"/>
              </a:rPr>
              <a:t>大投資主軸</a:t>
            </a:r>
          </a:p>
        </p:txBody>
      </p:sp>
      <p:graphicFrame>
        <p:nvGraphicFramePr>
          <p:cNvPr id="10" name="內容版面配置區 2"/>
          <p:cNvGraphicFramePr>
            <a:graphicFrameLocks/>
          </p:cNvGraphicFramePr>
          <p:nvPr>
            <p:extLst>
              <p:ext uri="{D42A27DB-BD31-4B8C-83A1-F6EECF244321}">
                <p14:modId xmlns:p14="http://schemas.microsoft.com/office/powerpoint/2010/main" val="46116112"/>
              </p:ext>
            </p:extLst>
          </p:nvPr>
        </p:nvGraphicFramePr>
        <p:xfrm>
          <a:off x="251400" y="1630040"/>
          <a:ext cx="8641202" cy="4391320"/>
        </p:xfrm>
        <a:graphic>
          <a:graphicData uri="http://schemas.openxmlformats.org/drawingml/2006/table">
            <a:tbl>
              <a:tblPr firstRow="1" bandRow="1">
                <a:tableStyleId>{7DF18680-E054-41AD-8BC1-D1AEF772440D}</a:tableStyleId>
              </a:tblPr>
              <a:tblGrid>
                <a:gridCol w="653669">
                  <a:extLst>
                    <a:ext uri="{9D8B030D-6E8A-4147-A177-3AD203B41FA5}">
                      <a16:colId xmlns:a16="http://schemas.microsoft.com/office/drawing/2014/main" val="20000"/>
                    </a:ext>
                  </a:extLst>
                </a:gridCol>
                <a:gridCol w="2662511">
                  <a:extLst>
                    <a:ext uri="{9D8B030D-6E8A-4147-A177-3AD203B41FA5}">
                      <a16:colId xmlns:a16="http://schemas.microsoft.com/office/drawing/2014/main" val="20001"/>
                    </a:ext>
                  </a:extLst>
                </a:gridCol>
                <a:gridCol w="2662511">
                  <a:extLst>
                    <a:ext uri="{9D8B030D-6E8A-4147-A177-3AD203B41FA5}">
                      <a16:colId xmlns:a16="http://schemas.microsoft.com/office/drawing/2014/main" val="20002"/>
                    </a:ext>
                  </a:extLst>
                </a:gridCol>
                <a:gridCol w="2662511">
                  <a:extLst>
                    <a:ext uri="{9D8B030D-6E8A-4147-A177-3AD203B41FA5}">
                      <a16:colId xmlns:a16="http://schemas.microsoft.com/office/drawing/2014/main" val="20003"/>
                    </a:ext>
                  </a:extLst>
                </a:gridCol>
              </a:tblGrid>
              <a:tr h="325980">
                <a:tc>
                  <a:txBody>
                    <a:bodyPr/>
                    <a:lstStyle/>
                    <a:p>
                      <a:pPr algn="ctr"/>
                      <a:endParaRPr lang="zh-TW" altLang="en-US" sz="1600" b="0" dirty="0">
                        <a:latin typeface="+mn-lt"/>
                        <a:ea typeface="+mn-ea"/>
                        <a:cs typeface="Calibri" panose="020F0502020204030204" pitchFamily="34" charset="0"/>
                      </a:endParaRPr>
                    </a:p>
                  </a:txBody>
                  <a:tcPr marL="103536" marR="10353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a:r>
                        <a:rPr lang="zh-TW" altLang="en-US" sz="1600" b="1" dirty="0">
                          <a:effectLst>
                            <a:outerShdw blurRad="50800" dist="38100" dir="2700000" algn="tl" rotWithShape="0">
                              <a:prstClr val="black">
                                <a:alpha val="40000"/>
                              </a:prstClr>
                            </a:outerShdw>
                          </a:effectLst>
                          <a:latin typeface="+mn-lt"/>
                          <a:ea typeface="+mn-ea"/>
                          <a:cs typeface="Calibri" panose="020F0502020204030204" pitchFamily="34" charset="0"/>
                        </a:rPr>
                        <a:t>基礎設備</a:t>
                      </a:r>
                      <a:r>
                        <a:rPr lang="en-US" altLang="zh-TW" sz="1600" b="1" dirty="0">
                          <a:effectLst>
                            <a:outerShdw blurRad="50800" dist="38100" dir="2700000" algn="tl" rotWithShape="0">
                              <a:prstClr val="black">
                                <a:alpha val="40000"/>
                              </a:prstClr>
                            </a:outerShdw>
                          </a:effectLst>
                          <a:latin typeface="+mn-lt"/>
                          <a:ea typeface="+mn-ea"/>
                          <a:cs typeface="Calibri" panose="020F0502020204030204" pitchFamily="34" charset="0"/>
                        </a:rPr>
                        <a:t>/</a:t>
                      </a:r>
                      <a:r>
                        <a:rPr lang="zh-TW" altLang="en-US" sz="1600" b="1" dirty="0">
                          <a:effectLst>
                            <a:outerShdw blurRad="50800" dist="38100" dir="2700000" algn="tl" rotWithShape="0">
                              <a:prstClr val="black">
                                <a:alpha val="40000"/>
                              </a:prstClr>
                            </a:outerShdw>
                          </a:effectLst>
                          <a:latin typeface="+mn-lt"/>
                          <a:ea typeface="+mn-ea"/>
                          <a:cs typeface="Calibri" panose="020F0502020204030204" pitchFamily="34" charset="0"/>
                        </a:rPr>
                        <a:t>技術</a:t>
                      </a:r>
                      <a:endParaRPr lang="zh-TW" altLang="en-US" sz="1600" b="1" dirty="0">
                        <a:solidFill>
                          <a:schemeClr val="bg1"/>
                        </a:solidFill>
                        <a:effectLst>
                          <a:outerShdw blurRad="50800" dist="38100" dir="2700000" algn="tl" rotWithShape="0">
                            <a:prstClr val="black">
                              <a:alpha val="40000"/>
                            </a:prstClr>
                          </a:outerShdw>
                        </a:effectLst>
                        <a:latin typeface="+mn-lt"/>
                        <a:ea typeface="+mn-ea"/>
                        <a:cs typeface="Calibri" panose="020F0502020204030204" pitchFamily="34" charset="0"/>
                      </a:endParaRPr>
                    </a:p>
                  </a:txBody>
                  <a:tcPr marL="103536" marR="10353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lt1"/>
                          </a:solidFill>
                          <a:effectLst>
                            <a:outerShdw blurRad="50800" dist="38100" dir="2700000" algn="tl" rotWithShape="0">
                              <a:prstClr val="black">
                                <a:alpha val="40000"/>
                              </a:prstClr>
                            </a:outerShdw>
                          </a:effectLst>
                          <a:latin typeface="+mn-lt"/>
                          <a:ea typeface="+mn-ea"/>
                          <a:cs typeface="Calibri" panose="020F0502020204030204" pitchFamily="34" charset="0"/>
                        </a:rPr>
                        <a:t>遊戲開發</a:t>
                      </a:r>
                      <a:r>
                        <a:rPr lang="en-US" altLang="zh-TW" sz="1600" b="1" kern="1200" dirty="0">
                          <a:solidFill>
                            <a:schemeClr val="lt1"/>
                          </a:solidFill>
                          <a:effectLst>
                            <a:outerShdw blurRad="50800" dist="38100" dir="2700000" algn="tl" rotWithShape="0">
                              <a:prstClr val="black">
                                <a:alpha val="40000"/>
                              </a:prstClr>
                            </a:outerShdw>
                          </a:effectLst>
                          <a:latin typeface="+mn-lt"/>
                          <a:ea typeface="+mn-ea"/>
                          <a:cs typeface="Calibri" panose="020F0502020204030204" pitchFamily="34" charset="0"/>
                        </a:rPr>
                        <a:t>/</a:t>
                      </a:r>
                      <a:r>
                        <a:rPr lang="zh-TW" altLang="en-US" sz="1600" b="1" kern="1200" dirty="0">
                          <a:solidFill>
                            <a:schemeClr val="lt1"/>
                          </a:solidFill>
                          <a:effectLst>
                            <a:outerShdw blurRad="50800" dist="38100" dir="2700000" algn="tl" rotWithShape="0">
                              <a:prstClr val="black">
                                <a:alpha val="40000"/>
                              </a:prstClr>
                            </a:outerShdw>
                          </a:effectLst>
                          <a:latin typeface="+mn-lt"/>
                          <a:ea typeface="+mn-ea"/>
                          <a:cs typeface="Calibri" panose="020F0502020204030204" pitchFamily="34" charset="0"/>
                        </a:rPr>
                        <a:t>營運</a:t>
                      </a:r>
                      <a:r>
                        <a:rPr lang="en-US" altLang="zh-TW" sz="1600" b="1" kern="1200" dirty="0">
                          <a:solidFill>
                            <a:schemeClr val="lt1"/>
                          </a:solidFill>
                          <a:effectLst>
                            <a:outerShdw blurRad="50800" dist="38100" dir="2700000" algn="tl" rotWithShape="0">
                              <a:prstClr val="black">
                                <a:alpha val="40000"/>
                              </a:prstClr>
                            </a:outerShdw>
                          </a:effectLst>
                          <a:latin typeface="+mn-lt"/>
                          <a:ea typeface="+mn-ea"/>
                          <a:cs typeface="Calibri" panose="020F0502020204030204" pitchFamily="34" charset="0"/>
                        </a:rPr>
                        <a:t>/</a:t>
                      </a:r>
                      <a:r>
                        <a:rPr lang="zh-TW" altLang="en-US" sz="1600" b="1" kern="1200" dirty="0">
                          <a:solidFill>
                            <a:schemeClr val="lt1"/>
                          </a:solidFill>
                          <a:effectLst>
                            <a:outerShdw blurRad="50800" dist="38100" dir="2700000" algn="tl" rotWithShape="0">
                              <a:prstClr val="black">
                                <a:alpha val="40000"/>
                              </a:prstClr>
                            </a:outerShdw>
                          </a:effectLst>
                          <a:latin typeface="+mn-lt"/>
                          <a:ea typeface="+mn-ea"/>
                          <a:cs typeface="Calibri" panose="020F0502020204030204" pitchFamily="34" charset="0"/>
                        </a:rPr>
                        <a:t>平台</a:t>
                      </a:r>
                    </a:p>
                  </a:txBody>
                  <a:tcPr marL="103536" marR="10353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a:r>
                        <a:rPr lang="zh-TW" altLang="en-US" sz="1600" b="1" dirty="0">
                          <a:solidFill>
                            <a:schemeClr val="bg1"/>
                          </a:solidFill>
                          <a:effectLst>
                            <a:outerShdw blurRad="50800" dist="38100" dir="2700000" algn="tl" rotWithShape="0">
                              <a:prstClr val="black">
                                <a:alpha val="40000"/>
                              </a:prstClr>
                            </a:outerShdw>
                          </a:effectLst>
                          <a:latin typeface="+mn-lt"/>
                          <a:ea typeface="+mn-ea"/>
                          <a:cs typeface="Calibri" panose="020F0502020204030204" pitchFamily="34" charset="0"/>
                        </a:rPr>
                        <a:t>衍生商機</a:t>
                      </a:r>
                    </a:p>
                  </a:txBody>
                  <a:tcPr marL="103536" marR="10353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extLst>
                  <a:ext uri="{0D108BD9-81ED-4DB2-BD59-A6C34878D82A}">
                    <a16:rowId xmlns:a16="http://schemas.microsoft.com/office/drawing/2014/main" val="10000"/>
                  </a:ext>
                </a:extLst>
              </a:tr>
              <a:tr h="503787">
                <a:tc rowSpan="2">
                  <a:txBody>
                    <a:bodyPr/>
                    <a:lstStyle/>
                    <a:p>
                      <a:pPr algn="ctr"/>
                      <a:r>
                        <a:rPr lang="zh-TW" altLang="en-US" sz="1400" b="0" dirty="0">
                          <a:solidFill>
                            <a:schemeClr val="tx1"/>
                          </a:solidFill>
                          <a:latin typeface="+mn-lt"/>
                          <a:ea typeface="+mn-ea"/>
                          <a:cs typeface="Calibri" panose="020F0502020204030204" pitchFamily="34" charset="0"/>
                        </a:rPr>
                        <a:t>定義</a:t>
                      </a:r>
                    </a:p>
                  </a:txBody>
                  <a:tcPr marL="103536" marR="103536"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400" b="0" u="none" dirty="0">
                          <a:latin typeface="+mn-lt"/>
                          <a:ea typeface="+mn-ea"/>
                          <a:cs typeface="Calibri" panose="020F0502020204030204" pitchFamily="34" charset="0"/>
                        </a:rPr>
                        <a:t>軟</a:t>
                      </a:r>
                      <a:r>
                        <a:rPr lang="en-US" altLang="zh-TW" sz="1400" b="0" u="none" dirty="0">
                          <a:latin typeface="+mn-lt"/>
                          <a:ea typeface="+mn-ea"/>
                          <a:cs typeface="Calibri" panose="020F0502020204030204" pitchFamily="34" charset="0"/>
                        </a:rPr>
                        <a:t>/</a:t>
                      </a:r>
                      <a:r>
                        <a:rPr lang="zh-TW" altLang="en-US" sz="1400" b="0" u="none" dirty="0">
                          <a:latin typeface="+mn-lt"/>
                          <a:ea typeface="+mn-ea"/>
                          <a:cs typeface="Calibri" panose="020F0502020204030204" pitchFamily="34" charset="0"/>
                        </a:rPr>
                        <a:t>硬體技術</a:t>
                      </a:r>
                    </a:p>
                  </a:txBody>
                  <a:tcPr marL="103536" marR="103536"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400" b="0" u="none" dirty="0">
                          <a:latin typeface="+mn-lt"/>
                          <a:ea typeface="+mn-ea"/>
                          <a:cs typeface="Calibri" panose="020F0502020204030204" pitchFamily="34" charset="0"/>
                        </a:rPr>
                        <a:t>遊戲商</a:t>
                      </a:r>
                      <a:r>
                        <a:rPr lang="en-US" altLang="zh-TW" sz="1400" b="0" u="none" dirty="0">
                          <a:latin typeface="+mn-lt"/>
                          <a:ea typeface="+mn-ea"/>
                          <a:cs typeface="Calibri" panose="020F0502020204030204" pitchFamily="34" charset="0"/>
                        </a:rPr>
                        <a:t>/</a:t>
                      </a:r>
                      <a:r>
                        <a:rPr lang="zh-TW" altLang="en-US" sz="1400" b="0" u="none" dirty="0">
                          <a:latin typeface="+mn-lt"/>
                          <a:ea typeface="+mn-ea"/>
                          <a:cs typeface="Calibri" panose="020F0502020204030204" pitchFamily="34" charset="0"/>
                        </a:rPr>
                        <a:t>雲端平台</a:t>
                      </a:r>
                    </a:p>
                  </a:txBody>
                  <a:tcPr marL="103536" marR="103536"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400" b="0" u="none" dirty="0">
                          <a:latin typeface="+mn-lt"/>
                          <a:ea typeface="+mn-ea"/>
                          <a:cs typeface="Calibri" panose="020F0502020204030204" pitchFamily="34" charset="0"/>
                        </a:rPr>
                        <a:t>元宇宙</a:t>
                      </a:r>
                      <a:r>
                        <a:rPr lang="en-US" altLang="zh-TW" sz="1400" b="0" u="none" dirty="0">
                          <a:latin typeface="+mn-lt"/>
                          <a:ea typeface="+mn-ea"/>
                          <a:cs typeface="Calibri" panose="020F0502020204030204" pitchFamily="34" charset="0"/>
                        </a:rPr>
                        <a:t>/VR/AR; </a:t>
                      </a:r>
                      <a:br>
                        <a:rPr lang="en-US" altLang="zh-TW" sz="1400" b="0" u="none" dirty="0">
                          <a:latin typeface="+mn-lt"/>
                          <a:ea typeface="+mn-ea"/>
                          <a:cs typeface="Calibri" panose="020F0502020204030204" pitchFamily="34" charset="0"/>
                        </a:rPr>
                      </a:br>
                      <a:r>
                        <a:rPr lang="zh-TW" altLang="en-US" sz="1400" b="0" u="none" dirty="0">
                          <a:latin typeface="+mn-lt"/>
                          <a:ea typeface="+mn-ea"/>
                          <a:cs typeface="Calibri" panose="020F0502020204030204" pitchFamily="34" charset="0"/>
                        </a:rPr>
                        <a:t>線上體育遊戲</a:t>
                      </a:r>
                      <a:endParaRPr lang="en-US" altLang="zh-TW" sz="1400" b="0" u="none" dirty="0">
                        <a:latin typeface="+mn-lt"/>
                        <a:ea typeface="+mn-ea"/>
                        <a:cs typeface="Calibri" panose="020F0502020204030204" pitchFamily="34" charset="0"/>
                      </a:endParaRPr>
                    </a:p>
                  </a:txBody>
                  <a:tcPr marL="103536" marR="103536"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33553">
                <a:tc vMerge="1">
                  <a:txBody>
                    <a:bodyPr/>
                    <a:lstStyle/>
                    <a:p>
                      <a:pPr algn="ctr"/>
                      <a:endParaRPr lang="zh-TW" altLang="en-US" sz="1600" b="0" dirty="0">
                        <a:solidFill>
                          <a:schemeClr val="tx1"/>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400" b="0" u="none" dirty="0">
                          <a:solidFill>
                            <a:schemeClr val="accent4"/>
                          </a:solidFill>
                          <a:latin typeface="+mn-lt"/>
                          <a:ea typeface="+mn-ea"/>
                          <a:cs typeface="Calibri" panose="020F0502020204030204" pitchFamily="34" charset="0"/>
                          <a:sym typeface="Wingdings" panose="05000000000000000000" pitchFamily="2" charset="2"/>
                        </a:rPr>
                        <a:t></a:t>
                      </a:r>
                      <a:r>
                        <a:rPr lang="zh-TW" altLang="en-US" sz="1400" b="0" u="none" kern="1200" dirty="0">
                          <a:solidFill>
                            <a:schemeClr val="accent4"/>
                          </a:solidFill>
                          <a:latin typeface="+mn-lt"/>
                          <a:ea typeface="+mn-ea"/>
                          <a:cs typeface="Calibri" panose="020F0502020204030204" pitchFamily="34" charset="0"/>
                        </a:rPr>
                        <a:t>軟</a:t>
                      </a:r>
                      <a:r>
                        <a:rPr lang="en-US" altLang="zh-TW" sz="1400" b="0" u="none" kern="1200" dirty="0">
                          <a:solidFill>
                            <a:schemeClr val="accent4"/>
                          </a:solidFill>
                          <a:latin typeface="+mn-lt"/>
                          <a:ea typeface="+mn-ea"/>
                          <a:cs typeface="Calibri" panose="020F0502020204030204" pitchFamily="34" charset="0"/>
                        </a:rPr>
                        <a:t>/</a:t>
                      </a:r>
                      <a:r>
                        <a:rPr lang="zh-TW" altLang="en-US" sz="1400" b="0" u="none" kern="1200" dirty="0">
                          <a:solidFill>
                            <a:schemeClr val="accent4"/>
                          </a:solidFill>
                          <a:latin typeface="+mn-lt"/>
                          <a:ea typeface="+mn-ea"/>
                          <a:cs typeface="Calibri" panose="020F0502020204030204" pitchFamily="34" charset="0"/>
                        </a:rPr>
                        <a:t>硬體技術：</a:t>
                      </a:r>
                      <a:r>
                        <a:rPr lang="zh-TW" altLang="en-US" sz="1400" b="0" u="none" dirty="0">
                          <a:solidFill>
                            <a:schemeClr val="accent4"/>
                          </a:solidFill>
                          <a:latin typeface="+mn-lt"/>
                          <a:ea typeface="+mn-ea"/>
                          <a:cs typeface="Calibri" panose="020F0502020204030204" pitchFamily="34" charset="0"/>
                        </a:rPr>
                        <a:t>遊戲引擎</a:t>
                      </a:r>
                      <a:r>
                        <a:rPr lang="zh-TW" altLang="en-US" sz="1400" b="0" kern="1200" dirty="0">
                          <a:solidFill>
                            <a:schemeClr val="accent4"/>
                          </a:solidFill>
                          <a:latin typeface="+mn-lt"/>
                          <a:ea typeface="+mn-ea"/>
                          <a:cs typeface="Calibri" panose="020F0502020204030204" pitchFamily="34" charset="0"/>
                        </a:rPr>
                        <a:t>、</a:t>
                      </a:r>
                      <a:r>
                        <a:rPr lang="en-US" altLang="zh-TW" sz="1400" b="0" u="none" dirty="0">
                          <a:solidFill>
                            <a:schemeClr val="accent4"/>
                          </a:solidFill>
                          <a:latin typeface="+mn-lt"/>
                          <a:ea typeface="+mn-ea"/>
                          <a:cs typeface="Calibri" panose="020F0502020204030204" pitchFamily="34" charset="0"/>
                        </a:rPr>
                        <a:t>AI</a:t>
                      </a:r>
                      <a:r>
                        <a:rPr lang="zh-TW" altLang="en-US" sz="1400" b="0" u="none" dirty="0">
                          <a:solidFill>
                            <a:schemeClr val="accent4"/>
                          </a:solidFill>
                          <a:latin typeface="+mn-lt"/>
                          <a:ea typeface="+mn-ea"/>
                          <a:cs typeface="Calibri" panose="020F0502020204030204" pitchFamily="34" charset="0"/>
                        </a:rPr>
                        <a:t>晶片</a:t>
                      </a:r>
                      <a:r>
                        <a:rPr lang="zh-TW" altLang="en-US" sz="1400" b="0" kern="1200" dirty="0">
                          <a:solidFill>
                            <a:schemeClr val="accent4"/>
                          </a:solidFill>
                          <a:latin typeface="+mn-lt"/>
                          <a:ea typeface="+mn-ea"/>
                          <a:cs typeface="Calibri" panose="020F0502020204030204" pitchFamily="34" charset="0"/>
                        </a:rPr>
                        <a:t>、</a:t>
                      </a:r>
                      <a:r>
                        <a:rPr lang="zh-TW" altLang="en-US" sz="1400" b="0" u="none" dirty="0">
                          <a:solidFill>
                            <a:schemeClr val="accent4"/>
                          </a:solidFill>
                          <a:latin typeface="+mn-lt"/>
                          <a:ea typeface="+mn-ea"/>
                          <a:cs typeface="Calibri" panose="020F0502020204030204" pitchFamily="34" charset="0"/>
                        </a:rPr>
                        <a:t>顯卡</a:t>
                      </a:r>
                      <a:endParaRPr lang="en-US" altLang="zh-TW" sz="1400" b="0" u="none" dirty="0">
                        <a:solidFill>
                          <a:schemeClr val="accent4"/>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400" b="0" u="none" dirty="0">
                          <a:solidFill>
                            <a:schemeClr val="accent4"/>
                          </a:solidFill>
                          <a:latin typeface="+mn-lt"/>
                          <a:ea typeface="+mn-ea"/>
                          <a:cs typeface="Calibri" panose="020F0502020204030204" pitchFamily="34" charset="0"/>
                          <a:sym typeface="Wingdings" panose="05000000000000000000" pitchFamily="2" charset="2"/>
                        </a:rPr>
                        <a:t></a:t>
                      </a:r>
                      <a:r>
                        <a:rPr lang="zh-TW" altLang="en-US" sz="1400" b="0" u="none" dirty="0">
                          <a:solidFill>
                            <a:schemeClr val="accent4"/>
                          </a:solidFill>
                          <a:latin typeface="+mn-lt"/>
                          <a:ea typeface="+mn-ea"/>
                          <a:cs typeface="Calibri" panose="020F0502020204030204" pitchFamily="34" charset="0"/>
                        </a:rPr>
                        <a:t>遊戲開發商</a:t>
                      </a:r>
                      <a:endParaRPr lang="en-US" altLang="zh-TW" sz="1400" b="0" u="none" dirty="0">
                        <a:solidFill>
                          <a:schemeClr val="accent4"/>
                        </a:solidFill>
                        <a:latin typeface="+mn-lt"/>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400" b="0" u="none" dirty="0">
                          <a:solidFill>
                            <a:schemeClr val="accent4"/>
                          </a:solidFill>
                          <a:latin typeface="+mn-lt"/>
                          <a:ea typeface="+mn-ea"/>
                          <a:cs typeface="Calibri" panose="020F0502020204030204" pitchFamily="34" charset="0"/>
                          <a:sym typeface="Wingdings" panose="05000000000000000000" pitchFamily="2" charset="2"/>
                        </a:rPr>
                        <a:t></a:t>
                      </a:r>
                      <a:r>
                        <a:rPr lang="zh-TW" altLang="en-US" sz="1400" b="0" kern="1200" dirty="0">
                          <a:solidFill>
                            <a:schemeClr val="accent4"/>
                          </a:solidFill>
                          <a:latin typeface="+mn-lt"/>
                          <a:ea typeface="+mn-ea"/>
                          <a:cs typeface="Calibri" panose="020F0502020204030204" pitchFamily="34" charset="0"/>
                        </a:rPr>
                        <a:t>平台</a:t>
                      </a:r>
                      <a:r>
                        <a:rPr lang="en-US" altLang="zh-TW" sz="1400" b="0" kern="1200" dirty="0">
                          <a:solidFill>
                            <a:schemeClr val="accent4"/>
                          </a:solidFill>
                          <a:latin typeface="+mn-lt"/>
                          <a:ea typeface="+mn-ea"/>
                          <a:cs typeface="Calibri" panose="020F0502020204030204" pitchFamily="34" charset="0"/>
                        </a:rPr>
                        <a:t>/</a:t>
                      </a:r>
                      <a:r>
                        <a:rPr lang="zh-TW" altLang="en-US" sz="1400" b="0" kern="1200" dirty="0">
                          <a:solidFill>
                            <a:schemeClr val="accent4"/>
                          </a:solidFill>
                          <a:latin typeface="+mn-lt"/>
                          <a:ea typeface="+mn-ea"/>
                          <a:cs typeface="Calibri" panose="020F0502020204030204" pitchFamily="34" charset="0"/>
                        </a:rPr>
                        <a:t>渠道：零售、訂閱制、</a:t>
                      </a:r>
                      <a:r>
                        <a:rPr lang="zh-TW" altLang="en-US" sz="1400" b="0" u="none" dirty="0">
                          <a:solidFill>
                            <a:schemeClr val="accent4"/>
                          </a:solidFill>
                          <a:latin typeface="+mn-lt"/>
                          <a:ea typeface="+mn-ea"/>
                          <a:cs typeface="Calibri" panose="020F0502020204030204" pitchFamily="34" charset="0"/>
                        </a:rPr>
                        <a:t>雲端</a:t>
                      </a:r>
                      <a:endParaRPr lang="en-US" altLang="zh-TW" sz="1400" b="0" u="none" dirty="0">
                        <a:solidFill>
                          <a:schemeClr val="accent4"/>
                        </a:solidFill>
                        <a:latin typeface="+mn-lt"/>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400" b="0" u="none" dirty="0">
                          <a:solidFill>
                            <a:schemeClr val="accent4"/>
                          </a:solidFill>
                          <a:latin typeface="+mn-lt"/>
                          <a:ea typeface="+mn-ea"/>
                          <a:cs typeface="Calibri" panose="020F0502020204030204" pitchFamily="34" charset="0"/>
                          <a:sym typeface="Wingdings" panose="05000000000000000000" pitchFamily="2" charset="2"/>
                        </a:rPr>
                        <a:t></a:t>
                      </a:r>
                      <a:r>
                        <a:rPr lang="zh-TW" altLang="en-US" sz="1400" b="0" u="none" dirty="0">
                          <a:solidFill>
                            <a:schemeClr val="accent4"/>
                          </a:solidFill>
                          <a:latin typeface="+mn-lt"/>
                          <a:ea typeface="+mn-ea"/>
                          <a:cs typeface="Calibri" panose="020F0502020204030204" pitchFamily="34" charset="0"/>
                        </a:rPr>
                        <a:t>遊戲商：零售</a:t>
                      </a:r>
                      <a:r>
                        <a:rPr lang="zh-TW" altLang="en-US" sz="1400" b="0" kern="1200" dirty="0">
                          <a:solidFill>
                            <a:schemeClr val="accent4"/>
                          </a:solidFill>
                          <a:latin typeface="+mn-lt"/>
                          <a:ea typeface="+mn-ea"/>
                          <a:cs typeface="Calibri" panose="020F0502020204030204" pitchFamily="34" charset="0"/>
                        </a:rPr>
                        <a:t>、</a:t>
                      </a:r>
                      <a:r>
                        <a:rPr lang="zh-TW" altLang="en-US" sz="1400" b="0" u="none" dirty="0">
                          <a:solidFill>
                            <a:schemeClr val="accent4"/>
                          </a:solidFill>
                          <a:latin typeface="+mn-lt"/>
                          <a:ea typeface="+mn-ea"/>
                          <a:cs typeface="Calibri" panose="020F0502020204030204" pitchFamily="34" charset="0"/>
                        </a:rPr>
                        <a:t>廣告</a:t>
                      </a:r>
                      <a:r>
                        <a:rPr lang="zh-TW" altLang="en-US" sz="1400" b="0" kern="1200" dirty="0">
                          <a:solidFill>
                            <a:schemeClr val="accent4"/>
                          </a:solidFill>
                          <a:latin typeface="+mn-lt"/>
                          <a:ea typeface="+mn-ea"/>
                          <a:cs typeface="Calibri" panose="020F0502020204030204" pitchFamily="34" charset="0"/>
                        </a:rPr>
                        <a:t>、</a:t>
                      </a:r>
                      <a:r>
                        <a:rPr lang="zh-TW" altLang="en-US" sz="1400" b="0" u="none" dirty="0">
                          <a:solidFill>
                            <a:schemeClr val="accent4"/>
                          </a:solidFill>
                          <a:latin typeface="+mn-lt"/>
                          <a:ea typeface="+mn-ea"/>
                          <a:cs typeface="Calibri" panose="020F0502020204030204" pitchFamily="34" charset="0"/>
                        </a:rPr>
                        <a:t>內購</a:t>
                      </a:r>
                      <a:endParaRPr lang="en-US" altLang="zh-TW" sz="1400" b="0" u="none" dirty="0">
                        <a:solidFill>
                          <a:schemeClr val="accent4"/>
                        </a:solidFill>
                        <a:latin typeface="+mn-lt"/>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400" b="0" u="none" dirty="0">
                          <a:solidFill>
                            <a:schemeClr val="accent4"/>
                          </a:solidFill>
                          <a:latin typeface="+mn-lt"/>
                          <a:ea typeface="+mn-ea"/>
                          <a:cs typeface="Calibri" panose="020F0502020204030204" pitchFamily="34" charset="0"/>
                          <a:sym typeface="Wingdings" panose="05000000000000000000" pitchFamily="2" charset="2"/>
                        </a:rPr>
                        <a:t></a:t>
                      </a:r>
                      <a:r>
                        <a:rPr lang="zh-TW" altLang="en-US" sz="1400" b="0" u="none" dirty="0">
                          <a:solidFill>
                            <a:schemeClr val="accent4"/>
                          </a:solidFill>
                          <a:latin typeface="+mn-lt"/>
                          <a:ea typeface="+mn-ea"/>
                          <a:cs typeface="Calibri" panose="020F0502020204030204" pitchFamily="34" charset="0"/>
                        </a:rPr>
                        <a:t>設備端：遊戲機</a:t>
                      </a:r>
                      <a:r>
                        <a:rPr lang="zh-TW" altLang="en-US" sz="1400" b="0" kern="1200" dirty="0">
                          <a:solidFill>
                            <a:schemeClr val="accent4"/>
                          </a:solidFill>
                          <a:latin typeface="+mn-lt"/>
                          <a:ea typeface="+mn-ea"/>
                          <a:cs typeface="Calibri" panose="020F0502020204030204" pitchFamily="34" charset="0"/>
                        </a:rPr>
                        <a:t>、</a:t>
                      </a:r>
                      <a:r>
                        <a:rPr lang="en-US" altLang="zh-TW" sz="1400" b="0" u="none" dirty="0">
                          <a:solidFill>
                            <a:schemeClr val="accent4"/>
                          </a:solidFill>
                          <a:latin typeface="+mn-lt"/>
                          <a:ea typeface="+mn-ea"/>
                          <a:cs typeface="Calibri" panose="020F0502020204030204" pitchFamily="34" charset="0"/>
                        </a:rPr>
                        <a:t>PC</a:t>
                      </a:r>
                      <a:r>
                        <a:rPr lang="zh-TW" altLang="en-US" sz="1400" b="0" kern="1200" dirty="0">
                          <a:solidFill>
                            <a:schemeClr val="accent4"/>
                          </a:solidFill>
                          <a:latin typeface="+mn-lt"/>
                          <a:ea typeface="+mn-ea"/>
                          <a:cs typeface="Calibri" panose="020F0502020204030204" pitchFamily="34" charset="0"/>
                        </a:rPr>
                        <a:t>、</a:t>
                      </a:r>
                      <a:r>
                        <a:rPr lang="en-US" altLang="zh-TW" sz="1400" b="0" u="none" dirty="0">
                          <a:solidFill>
                            <a:schemeClr val="accent4"/>
                          </a:solidFill>
                          <a:latin typeface="+mn-lt"/>
                          <a:ea typeface="+mn-ea"/>
                          <a:cs typeface="Calibri" panose="020F0502020204030204" pitchFamily="34" charset="0"/>
                        </a:rPr>
                        <a:t>Mobile</a:t>
                      </a:r>
                      <a:r>
                        <a:rPr lang="zh-TW" altLang="en-US" sz="1400" b="0" kern="1200" dirty="0">
                          <a:solidFill>
                            <a:schemeClr val="accent4"/>
                          </a:solidFill>
                          <a:latin typeface="+mn-lt"/>
                          <a:ea typeface="+mn-ea"/>
                          <a:cs typeface="Calibri" panose="020F0502020204030204" pitchFamily="34" charset="0"/>
                        </a:rPr>
                        <a:t>、</a:t>
                      </a:r>
                      <a:r>
                        <a:rPr lang="en-US" altLang="zh-TW" sz="1400" b="0" u="none" dirty="0">
                          <a:solidFill>
                            <a:schemeClr val="accent4"/>
                          </a:solidFill>
                          <a:latin typeface="+mn-lt"/>
                          <a:ea typeface="+mn-ea"/>
                          <a:cs typeface="Calibri" panose="020F0502020204030204" pitchFamily="34" charset="0"/>
                        </a:rPr>
                        <a:t>VR/AR</a:t>
                      </a: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400" b="0" u="none" kern="1200" dirty="0">
                          <a:solidFill>
                            <a:schemeClr val="accent4"/>
                          </a:solidFill>
                          <a:latin typeface="+mn-lt"/>
                          <a:ea typeface="+mn-ea"/>
                          <a:cs typeface="Calibri" panose="020F0502020204030204" pitchFamily="34" charset="0"/>
                          <a:sym typeface="Wingdings" panose="05000000000000000000" pitchFamily="2" charset="2"/>
                        </a:rPr>
                        <a:t></a:t>
                      </a:r>
                      <a:r>
                        <a:rPr lang="en-US" altLang="zh-TW" sz="1400" b="0" u="none" kern="1200" dirty="0">
                          <a:solidFill>
                            <a:schemeClr val="accent4"/>
                          </a:solidFill>
                          <a:latin typeface="+mn-lt"/>
                          <a:ea typeface="+mn-ea"/>
                          <a:cs typeface="Calibri" panose="020F0502020204030204" pitchFamily="34" charset="0"/>
                          <a:sym typeface="Wingdings" panose="05000000000000000000" pitchFamily="2" charset="2"/>
                        </a:rPr>
                        <a:t>VR/AR</a:t>
                      </a:r>
                      <a:r>
                        <a:rPr lang="zh-TW" altLang="en-US" sz="1400" b="0" u="none" kern="1200" dirty="0">
                          <a:solidFill>
                            <a:schemeClr val="accent4"/>
                          </a:solidFill>
                          <a:latin typeface="+mn-lt"/>
                          <a:ea typeface="+mn-ea"/>
                          <a:cs typeface="Calibri" panose="020F0502020204030204" pitchFamily="34" charset="0"/>
                          <a:sym typeface="Wingdings" panose="05000000000000000000" pitchFamily="2" charset="2"/>
                        </a:rPr>
                        <a:t>：</a:t>
                      </a:r>
                      <a:r>
                        <a:rPr lang="zh-TW" altLang="en-US" sz="1400" b="0" u="none" kern="1200" dirty="0">
                          <a:solidFill>
                            <a:schemeClr val="accent4"/>
                          </a:solidFill>
                          <a:latin typeface="+mn-lt"/>
                          <a:ea typeface="+mn-ea"/>
                          <a:cs typeface="Calibri" panose="020F0502020204030204" pitchFamily="34" charset="0"/>
                        </a:rPr>
                        <a:t>元宇宙</a:t>
                      </a:r>
                      <a:r>
                        <a:rPr lang="en-US" altLang="zh-TW" sz="1400" b="0" u="none" kern="1200" dirty="0">
                          <a:solidFill>
                            <a:schemeClr val="accent4"/>
                          </a:solidFill>
                          <a:latin typeface="+mn-lt"/>
                          <a:ea typeface="+mn-ea"/>
                          <a:cs typeface="Calibri" panose="020F0502020204030204" pitchFamily="34" charset="0"/>
                        </a:rPr>
                        <a:t> </a:t>
                      </a:r>
                      <a:br>
                        <a:rPr lang="en-US" altLang="zh-TW" sz="1400" b="0" u="none" kern="1200" dirty="0">
                          <a:solidFill>
                            <a:schemeClr val="accent4"/>
                          </a:solidFill>
                          <a:latin typeface="+mn-lt"/>
                          <a:ea typeface="+mn-ea"/>
                          <a:cs typeface="Calibri" panose="020F0502020204030204" pitchFamily="34" charset="0"/>
                        </a:rPr>
                      </a:br>
                      <a:r>
                        <a:rPr lang="zh-TW" altLang="en-US" sz="1400" b="0" u="none" kern="1200" dirty="0">
                          <a:solidFill>
                            <a:schemeClr val="accent4"/>
                          </a:solidFill>
                          <a:latin typeface="+mn-lt"/>
                          <a:ea typeface="+mn-ea"/>
                          <a:cs typeface="Calibri" panose="020F0502020204030204" pitchFamily="34" charset="0"/>
                          <a:sym typeface="Wingdings" panose="05000000000000000000" pitchFamily="2" charset="2"/>
                        </a:rPr>
                        <a:t>電競</a:t>
                      </a:r>
                      <a:r>
                        <a:rPr lang="zh-TW" altLang="en-US" sz="1400" b="0" kern="1200" dirty="0">
                          <a:solidFill>
                            <a:schemeClr val="accent4"/>
                          </a:solidFill>
                          <a:latin typeface="+mn-lt"/>
                          <a:ea typeface="+mn-ea"/>
                          <a:cs typeface="Calibri" panose="020F0502020204030204" pitchFamily="34" charset="0"/>
                        </a:rPr>
                        <a:t>、直播</a:t>
                      </a:r>
                      <a:r>
                        <a:rPr lang="en-US" altLang="zh-TW" sz="1400" b="0" kern="1200" dirty="0">
                          <a:solidFill>
                            <a:schemeClr val="accent4"/>
                          </a:solidFill>
                          <a:latin typeface="+mn-lt"/>
                          <a:ea typeface="+mn-ea"/>
                          <a:cs typeface="Calibri" panose="020F0502020204030204" pitchFamily="34" charset="0"/>
                        </a:rPr>
                        <a:t>/</a:t>
                      </a:r>
                      <a:r>
                        <a:rPr lang="zh-TW" altLang="en-US" sz="1400" b="0" kern="1200" dirty="0">
                          <a:solidFill>
                            <a:schemeClr val="accent4"/>
                          </a:solidFill>
                          <a:latin typeface="+mn-lt"/>
                          <a:ea typeface="+mn-ea"/>
                          <a:cs typeface="Calibri" panose="020F0502020204030204" pitchFamily="34" charset="0"/>
                        </a:rPr>
                        <a:t>論壇、電影</a:t>
                      </a:r>
                      <a:r>
                        <a:rPr lang="en-US" altLang="zh-TW" sz="1400" b="0" kern="1200" dirty="0">
                          <a:solidFill>
                            <a:schemeClr val="accent4"/>
                          </a:solidFill>
                          <a:latin typeface="+mn-lt"/>
                          <a:ea typeface="+mn-ea"/>
                          <a:cs typeface="Calibri" panose="020F0502020204030204" pitchFamily="34" charset="0"/>
                        </a:rPr>
                        <a:t>/IP</a:t>
                      </a:r>
                      <a:r>
                        <a:rPr lang="zh-TW" altLang="en-US" sz="1400" b="0" kern="1200" dirty="0">
                          <a:solidFill>
                            <a:schemeClr val="accent4"/>
                          </a:solidFill>
                          <a:latin typeface="+mn-lt"/>
                          <a:ea typeface="+mn-ea"/>
                          <a:cs typeface="Calibri" panose="020F0502020204030204" pitchFamily="34" charset="0"/>
                        </a:rPr>
                        <a:t>相關周邊、</a:t>
                      </a:r>
                      <a:r>
                        <a:rPr lang="zh-TW" altLang="en-US" sz="1400" b="0" u="none" kern="1200" dirty="0">
                          <a:solidFill>
                            <a:schemeClr val="accent4"/>
                          </a:solidFill>
                          <a:latin typeface="+mn-lt"/>
                          <a:ea typeface="+mn-ea"/>
                          <a:cs typeface="Calibri" panose="020F0502020204030204" pitchFamily="34" charset="0"/>
                        </a:rPr>
                        <a:t>線上體育遊戲</a:t>
                      </a:r>
                      <a:endParaRPr lang="en-US" altLang="zh-TW" sz="1400" b="0" u="none" kern="1200" dirty="0">
                        <a:solidFill>
                          <a:schemeClr val="accent4"/>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93751"/>
                  </a:ext>
                </a:extLst>
              </a:tr>
              <a:tr h="553177">
                <a:tc>
                  <a:txBody>
                    <a:bodyPr/>
                    <a:lstStyle/>
                    <a:p>
                      <a:pPr algn="ctr"/>
                      <a:r>
                        <a:rPr lang="zh-TW" altLang="en-US" sz="1400" b="0" dirty="0">
                          <a:solidFill>
                            <a:schemeClr val="tx1"/>
                          </a:solidFill>
                          <a:latin typeface="+mn-lt"/>
                          <a:ea typeface="+mn-ea"/>
                          <a:cs typeface="Calibri" panose="020F0502020204030204" pitchFamily="34" charset="0"/>
                        </a:rPr>
                        <a:t>產業</a:t>
                      </a:r>
                      <a:endParaRPr lang="en-US" altLang="zh-TW" sz="1400" b="0" dirty="0">
                        <a:solidFill>
                          <a:schemeClr val="tx1"/>
                        </a:solidFill>
                        <a:latin typeface="+mn-lt"/>
                        <a:ea typeface="+mn-ea"/>
                        <a:cs typeface="Calibri" panose="020F0502020204030204" pitchFamily="34" charset="0"/>
                      </a:endParaRPr>
                    </a:p>
                    <a:p>
                      <a:pPr algn="ctr"/>
                      <a:r>
                        <a:rPr lang="zh-TW" altLang="en-US" sz="1400" b="0" dirty="0">
                          <a:solidFill>
                            <a:schemeClr val="tx1"/>
                          </a:solidFill>
                          <a:latin typeface="+mn-lt"/>
                          <a:ea typeface="+mn-ea"/>
                          <a:cs typeface="Calibri" panose="020F0502020204030204" pitchFamily="34" charset="0"/>
                        </a:rPr>
                        <a:t>特色</a:t>
                      </a: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875" marR="0" lvl="1" indent="0" algn="ctr"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zh-TW" altLang="en-US" sz="1400" b="0" kern="1200" dirty="0">
                          <a:solidFill>
                            <a:schemeClr val="dk1"/>
                          </a:solidFill>
                          <a:latin typeface="+mn-lt"/>
                          <a:ea typeface="+mn-ea"/>
                          <a:cs typeface="Calibri" panose="020F0502020204030204" pitchFamily="34" charset="0"/>
                        </a:rPr>
                        <a:t>成長、創新、</a:t>
                      </a:r>
                      <a:br>
                        <a:rPr lang="en-US" altLang="zh-TW" sz="1400" b="0" kern="1200" dirty="0">
                          <a:solidFill>
                            <a:schemeClr val="dk1"/>
                          </a:solidFill>
                          <a:latin typeface="+mn-lt"/>
                          <a:ea typeface="+mn-ea"/>
                          <a:cs typeface="Calibri" panose="020F0502020204030204" pitchFamily="34" charset="0"/>
                        </a:rPr>
                      </a:br>
                      <a:r>
                        <a:rPr lang="zh-TW" altLang="en-US" sz="1400" b="0" kern="1200" dirty="0">
                          <a:solidFill>
                            <a:schemeClr val="dk1"/>
                          </a:solidFill>
                          <a:latin typeface="+mn-lt"/>
                          <a:ea typeface="+mn-ea"/>
                          <a:cs typeface="Calibri" panose="020F0502020204030204" pitchFamily="34" charset="0"/>
                        </a:rPr>
                        <a:t>受投資面影響</a:t>
                      </a:r>
                      <a:endParaRPr lang="en-US" altLang="zh-TW" sz="1400" b="0" kern="1200" dirty="0">
                        <a:solidFill>
                          <a:schemeClr val="dk1"/>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spcBef>
                          <a:spcPts val="200"/>
                        </a:spcBef>
                        <a:spcAft>
                          <a:spcPts val="200"/>
                        </a:spcAft>
                        <a:buFont typeface="Arial" panose="020B0604020202020204" pitchFamily="34" charset="0"/>
                        <a:buNone/>
                      </a:pPr>
                      <a:r>
                        <a:rPr lang="zh-TW" altLang="en-US" sz="1400" b="0" dirty="0">
                          <a:latin typeface="+mn-lt"/>
                          <a:ea typeface="+mn-ea"/>
                          <a:cs typeface="Calibri" panose="020F0502020204030204" pitchFamily="34" charset="0"/>
                        </a:rPr>
                        <a:t>遊戲時程展望</a:t>
                      </a:r>
                      <a:r>
                        <a:rPr lang="zh-TW" altLang="en-US" sz="1400" b="0" kern="1200" dirty="0">
                          <a:solidFill>
                            <a:schemeClr val="dk1"/>
                          </a:solidFill>
                          <a:latin typeface="+mn-lt"/>
                          <a:ea typeface="+mn-ea"/>
                          <a:cs typeface="Calibri" panose="020F0502020204030204" pitchFamily="34" charset="0"/>
                        </a:rPr>
                        <a:t>、</a:t>
                      </a:r>
                      <a:endParaRPr lang="en-US" altLang="zh-TW" sz="1400" b="0" kern="1200" dirty="0">
                        <a:solidFill>
                          <a:schemeClr val="dk1"/>
                        </a:solidFill>
                        <a:latin typeface="+mn-lt"/>
                        <a:ea typeface="+mn-ea"/>
                        <a:cs typeface="Calibri" panose="020F0502020204030204" pitchFamily="34" charset="0"/>
                      </a:endParaRPr>
                    </a:p>
                    <a:p>
                      <a:pPr marL="0" lvl="1" indent="0" algn="ctr">
                        <a:spcBef>
                          <a:spcPts val="200"/>
                        </a:spcBef>
                        <a:spcAft>
                          <a:spcPts val="200"/>
                        </a:spcAft>
                        <a:buFont typeface="Arial" panose="020B0604020202020204" pitchFamily="34" charset="0"/>
                        <a:buNone/>
                      </a:pPr>
                      <a:r>
                        <a:rPr lang="zh-TW" altLang="en-US" sz="1400" b="0" kern="1200" dirty="0">
                          <a:solidFill>
                            <a:schemeClr val="dk1"/>
                          </a:solidFill>
                          <a:latin typeface="+mn-lt"/>
                          <a:ea typeface="+mn-ea"/>
                          <a:cs typeface="Calibri" panose="020F0502020204030204" pitchFamily="34" charset="0"/>
                        </a:rPr>
                        <a:t>受</a:t>
                      </a:r>
                      <a:r>
                        <a:rPr lang="zh-TW" altLang="en-US" sz="1400" b="0" dirty="0">
                          <a:latin typeface="+mn-lt"/>
                          <a:ea typeface="+mn-ea"/>
                          <a:cs typeface="Calibri" panose="020F0502020204030204" pitchFamily="34" charset="0"/>
                        </a:rPr>
                        <a:t>景氣影響</a:t>
                      </a:r>
                      <a:endParaRPr lang="en-US" altLang="zh-TW" sz="1400" b="0" dirty="0">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spcBef>
                          <a:spcPts val="200"/>
                        </a:spcBef>
                        <a:spcAft>
                          <a:spcPts val="200"/>
                        </a:spcAft>
                        <a:buFont typeface="Arial" panose="020B0604020202020204" pitchFamily="34" charset="0"/>
                        <a:buNone/>
                      </a:pPr>
                      <a:r>
                        <a:rPr lang="zh-TW" altLang="en-US" sz="1400" b="0" kern="1200" dirty="0">
                          <a:solidFill>
                            <a:schemeClr val="dk1"/>
                          </a:solidFill>
                          <a:latin typeface="+mn-lt"/>
                          <a:ea typeface="+mn-ea"/>
                          <a:cs typeface="Calibri" panose="020F0502020204030204" pitchFamily="34" charset="0"/>
                        </a:rPr>
                        <a:t>受投資面、情緒面、</a:t>
                      </a:r>
                      <a:r>
                        <a:rPr lang="zh-TW" altLang="en-US" sz="1400" b="0" dirty="0">
                          <a:latin typeface="+mn-lt"/>
                          <a:ea typeface="+mn-ea"/>
                          <a:cs typeface="Calibri" panose="020F0502020204030204" pitchFamily="34" charset="0"/>
                        </a:rPr>
                        <a:t>景氣影響</a:t>
                      </a:r>
                      <a:endParaRPr lang="en-US" altLang="zh-TW" sz="1400" b="0" dirty="0">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37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0" dirty="0">
                          <a:solidFill>
                            <a:schemeClr val="tx1"/>
                          </a:solidFill>
                          <a:latin typeface="+mn-lt"/>
                          <a:ea typeface="+mn-ea"/>
                          <a:cs typeface="Calibri" panose="020F0502020204030204" pitchFamily="34" charset="0"/>
                        </a:rPr>
                        <a:t>選股</a:t>
                      </a:r>
                      <a:endParaRPr lang="en-US" altLang="zh-TW" sz="1400" b="0" dirty="0">
                        <a:solidFill>
                          <a:schemeClr val="tx1"/>
                        </a:solidFill>
                        <a:latin typeface="+mn-lt"/>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0" dirty="0">
                          <a:solidFill>
                            <a:schemeClr val="tx1"/>
                          </a:solidFill>
                          <a:latin typeface="+mn-lt"/>
                          <a:ea typeface="+mn-ea"/>
                          <a:cs typeface="Calibri" panose="020F0502020204030204" pitchFamily="34" charset="0"/>
                        </a:rPr>
                        <a:t>依據</a:t>
                      </a:r>
                      <a:endParaRPr lang="en-US" altLang="zh-TW" sz="1400" b="0" dirty="0">
                        <a:solidFill>
                          <a:schemeClr val="tx1"/>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dk1"/>
                          </a:solidFill>
                          <a:latin typeface="+mn-lt"/>
                          <a:ea typeface="+mn-ea"/>
                          <a:cs typeface="Calibri" panose="020F0502020204030204" pitchFamily="34" charset="0"/>
                        </a:rPr>
                        <a:t>成長、現金流</a:t>
                      </a:r>
                      <a:endParaRPr lang="en-US" altLang="zh-TW" sz="1400" b="0" kern="1200" dirty="0">
                        <a:solidFill>
                          <a:schemeClr val="dk1"/>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dk1"/>
                          </a:solidFill>
                          <a:latin typeface="+mn-lt"/>
                          <a:ea typeface="+mn-ea"/>
                          <a:cs typeface="Calibri" panose="020F0502020204030204" pitchFamily="34" charset="0"/>
                        </a:rPr>
                        <a:t>創新、營運效率、現金流</a:t>
                      </a:r>
                      <a:endParaRPr lang="en-US" altLang="zh-TW" sz="1400" b="0" kern="1200" dirty="0">
                        <a:solidFill>
                          <a:schemeClr val="dk1"/>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0" kern="1200" dirty="0">
                          <a:solidFill>
                            <a:schemeClr val="dk1"/>
                          </a:solidFill>
                          <a:latin typeface="+mn-lt"/>
                          <a:ea typeface="+mn-ea"/>
                          <a:cs typeface="Calibri" panose="020F0502020204030204" pitchFamily="34" charset="0"/>
                        </a:rPr>
                        <a:t>創新、現金流</a:t>
                      </a:r>
                      <a:endParaRPr lang="en-US" altLang="zh-TW" sz="1400" b="0" kern="1200" dirty="0">
                        <a:solidFill>
                          <a:schemeClr val="dk1"/>
                        </a:solidFill>
                        <a:latin typeface="+mn-lt"/>
                        <a:ea typeface="+mn-ea"/>
                        <a:cs typeface="Calibri" panose="020F0502020204030204" pitchFamily="34" charset="0"/>
                      </a:endParaRP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21507">
                <a:tc>
                  <a:txBody>
                    <a:bodyPr/>
                    <a:lstStyle/>
                    <a:p>
                      <a:pPr algn="ctr"/>
                      <a:r>
                        <a:rPr lang="zh-TW" altLang="en-US" sz="1400" b="0" dirty="0">
                          <a:solidFill>
                            <a:schemeClr val="tx1"/>
                          </a:solidFill>
                          <a:latin typeface="+mn-lt"/>
                          <a:ea typeface="+mn-ea"/>
                          <a:cs typeface="Calibri" panose="020F0502020204030204" pitchFamily="34" charset="0"/>
                        </a:rPr>
                        <a:t>代表</a:t>
                      </a:r>
                      <a:endParaRPr lang="en-US" altLang="zh-TW" sz="1400" b="0" dirty="0">
                        <a:solidFill>
                          <a:schemeClr val="tx1"/>
                        </a:solidFill>
                        <a:latin typeface="+mn-lt"/>
                        <a:ea typeface="+mn-ea"/>
                        <a:cs typeface="Calibri" panose="020F0502020204030204" pitchFamily="34" charset="0"/>
                      </a:endParaRPr>
                    </a:p>
                    <a:p>
                      <a:pPr algn="ctr"/>
                      <a:r>
                        <a:rPr lang="zh-TW" altLang="en-US" sz="1400" b="0" dirty="0">
                          <a:solidFill>
                            <a:schemeClr val="tx1"/>
                          </a:solidFill>
                          <a:latin typeface="+mn-lt"/>
                          <a:ea typeface="+mn-ea"/>
                          <a:cs typeface="Calibri" panose="020F0502020204030204" pitchFamily="34" charset="0"/>
                        </a:rPr>
                        <a:t>公司</a:t>
                      </a:r>
                    </a:p>
                  </a:txBody>
                  <a:tcPr marL="103536" marR="103536"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2" indent="0" algn="l">
                        <a:buFont typeface="Arial" panose="020B0604020202020204" pitchFamily="34" charset="0"/>
                        <a:buNone/>
                      </a:pPr>
                      <a:r>
                        <a:rPr lang="zh-TW" altLang="en-US" sz="1400" b="0" dirty="0">
                          <a:latin typeface="+mn-lt"/>
                          <a:ea typeface="+mn-ea"/>
                          <a:cs typeface="Calibri" panose="020F0502020204030204" pitchFamily="34" charset="0"/>
                          <a:sym typeface="Wingdings" panose="05000000000000000000" pitchFamily="2" charset="2"/>
                        </a:rPr>
                        <a:t></a:t>
                      </a:r>
                      <a:r>
                        <a:rPr lang="zh-TW" altLang="en-US" sz="1400" b="0" dirty="0">
                          <a:latin typeface="+mn-lt"/>
                          <a:ea typeface="+mn-ea"/>
                          <a:cs typeface="Calibri" panose="020F0502020204030204" pitchFamily="34" charset="0"/>
                        </a:rPr>
                        <a:t>半導體：</a:t>
                      </a:r>
                      <a:r>
                        <a:rPr lang="en-US" altLang="zh-TW" sz="1400" b="0" i="0" u="none" strike="noStrike" kern="1200" dirty="0">
                          <a:solidFill>
                            <a:schemeClr val="dk1"/>
                          </a:solidFill>
                          <a:effectLst/>
                          <a:latin typeface="+mn-lt"/>
                          <a:ea typeface="+mn-ea"/>
                          <a:cs typeface="+mn-cs"/>
                        </a:rPr>
                        <a:t>NVIDIA</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AMD</a:t>
                      </a:r>
                    </a:p>
                    <a:p>
                      <a:pPr marL="0" lvl="2" indent="0" algn="l">
                        <a:buFont typeface="Arial" panose="020B0604020202020204" pitchFamily="34" charset="0"/>
                        <a:buNone/>
                      </a:pPr>
                      <a:endParaRPr lang="en-US" altLang="zh-TW" sz="1400" b="0" dirty="0">
                        <a:latin typeface="+mn-lt"/>
                        <a:ea typeface="+mn-ea"/>
                        <a:cs typeface="Calibri" panose="020F0502020204030204" pitchFamily="34" charset="0"/>
                      </a:endParaRPr>
                    </a:p>
                  </a:txBody>
                  <a:tcPr marL="103536" marR="103536" marT="18000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2" indent="0" algn="l">
                        <a:buFont typeface="Arial" panose="020B0604020202020204" pitchFamily="34" charset="0"/>
                        <a:buNone/>
                      </a:pPr>
                      <a:r>
                        <a:rPr lang="zh-TW" altLang="en-US" sz="1400" b="0" dirty="0">
                          <a:latin typeface="+mn-lt"/>
                          <a:ea typeface="+mn-ea"/>
                          <a:cs typeface="Calibri" panose="020F0502020204030204" pitchFamily="34" charset="0"/>
                          <a:sym typeface="Wingdings" panose="05000000000000000000" pitchFamily="2" charset="2"/>
                        </a:rPr>
                        <a:t></a:t>
                      </a:r>
                      <a:r>
                        <a:rPr lang="zh-TW" altLang="en-US" sz="1400" b="0" dirty="0">
                          <a:latin typeface="+mn-lt"/>
                          <a:ea typeface="+mn-ea"/>
                          <a:cs typeface="Calibri" panose="020F0502020204030204" pitchFamily="34" charset="0"/>
                        </a:rPr>
                        <a:t>遊戲商：</a:t>
                      </a:r>
                      <a:r>
                        <a:rPr lang="en-US" altLang="zh-TW" sz="1400" b="0" dirty="0">
                          <a:latin typeface="+mn-lt"/>
                          <a:ea typeface="+mn-ea"/>
                          <a:cs typeface="Calibri" panose="020F0502020204030204" pitchFamily="34" charset="0"/>
                        </a:rPr>
                        <a:t>EA</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Take Two</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Capcom</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Bandai Namco</a:t>
                      </a:r>
                      <a:endParaRPr lang="en-US" altLang="zh-TW" sz="1400" b="0" dirty="0">
                        <a:latin typeface="+mn-lt"/>
                        <a:ea typeface="+mn-ea"/>
                        <a:cs typeface="Calibri" panose="020F0502020204030204" pitchFamily="34" charset="0"/>
                      </a:endParaRPr>
                    </a:p>
                    <a:p>
                      <a:pPr marL="0" lvl="2" indent="0" algn="l">
                        <a:buFont typeface="Arial" panose="020B0604020202020204" pitchFamily="34" charset="0"/>
                        <a:buNone/>
                      </a:pPr>
                      <a:r>
                        <a:rPr lang="zh-TW" altLang="en-US" sz="1400" b="0" dirty="0">
                          <a:latin typeface="+mn-lt"/>
                          <a:ea typeface="+mn-ea"/>
                          <a:cs typeface="Calibri" panose="020F0502020204030204" pitchFamily="34" charset="0"/>
                          <a:sym typeface="Wingdings" panose="05000000000000000000" pitchFamily="2" charset="2"/>
                        </a:rPr>
                        <a:t></a:t>
                      </a:r>
                      <a:r>
                        <a:rPr lang="en-US" altLang="zh-TW" sz="1400" b="0" kern="1200" dirty="0">
                          <a:solidFill>
                            <a:schemeClr val="dk1"/>
                          </a:solidFill>
                          <a:latin typeface="+mn-lt"/>
                          <a:ea typeface="+mn-ea"/>
                          <a:cs typeface="Calibri" panose="020F0502020204030204" pitchFamily="34" charset="0"/>
                        </a:rPr>
                        <a:t>Microsoft</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Nintendo</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Sony</a:t>
                      </a:r>
                    </a:p>
                    <a:p>
                      <a:pPr marL="0" marR="0" lvl="2"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400" b="0" dirty="0">
                          <a:latin typeface="+mn-lt"/>
                          <a:ea typeface="+mn-ea"/>
                          <a:cs typeface="Calibri" panose="020F0502020204030204" pitchFamily="34" charset="0"/>
                          <a:sym typeface="Wingdings" panose="05000000000000000000" pitchFamily="2" charset="2"/>
                        </a:rPr>
                        <a:t></a:t>
                      </a:r>
                      <a:r>
                        <a:rPr lang="zh-TW" altLang="en-US" sz="1400" b="0" dirty="0">
                          <a:latin typeface="+mn-lt"/>
                          <a:ea typeface="+mn-ea"/>
                          <a:cs typeface="Calibri" panose="020F0502020204030204" pitchFamily="34" charset="0"/>
                        </a:rPr>
                        <a:t>雲端</a:t>
                      </a:r>
                      <a:r>
                        <a:rPr lang="en-US" altLang="zh-TW" sz="1400" b="0" dirty="0">
                          <a:latin typeface="+mn-lt"/>
                          <a:ea typeface="+mn-ea"/>
                          <a:cs typeface="Calibri" panose="020F0502020204030204" pitchFamily="34" charset="0"/>
                        </a:rPr>
                        <a:t>/</a:t>
                      </a:r>
                      <a:r>
                        <a:rPr lang="zh-TW" altLang="en-US" sz="1400" b="0" dirty="0">
                          <a:latin typeface="+mn-lt"/>
                          <a:ea typeface="+mn-ea"/>
                          <a:cs typeface="Calibri" panose="020F0502020204030204" pitchFamily="34" charset="0"/>
                        </a:rPr>
                        <a:t>平台：</a:t>
                      </a:r>
                      <a:r>
                        <a:rPr lang="en-US" altLang="zh-TW" sz="1400" b="0" dirty="0">
                          <a:latin typeface="+mn-lt"/>
                          <a:ea typeface="+mn-ea"/>
                          <a:cs typeface="Calibri" panose="020F0502020204030204" pitchFamily="34" charset="0"/>
                        </a:rPr>
                        <a:t>Apple</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Google</a:t>
                      </a:r>
                    </a:p>
                  </a:txBody>
                  <a:tcPr marL="103536" marR="103536" marT="18000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2" indent="0" algn="l">
                        <a:buFont typeface="Arial" panose="020B0604020202020204" pitchFamily="34" charset="0"/>
                        <a:buNone/>
                      </a:pPr>
                      <a:r>
                        <a:rPr lang="zh-TW" altLang="en-US" sz="1400" b="0" dirty="0">
                          <a:latin typeface="+mn-lt"/>
                          <a:ea typeface="+mn-ea"/>
                          <a:cs typeface="Calibri" panose="020F0502020204030204" pitchFamily="34" charset="0"/>
                          <a:sym typeface="Wingdings" panose="05000000000000000000" pitchFamily="2" charset="2"/>
                        </a:rPr>
                        <a:t></a:t>
                      </a:r>
                      <a:r>
                        <a:rPr lang="zh-TW" altLang="en-US" sz="1400" b="0" u="none" dirty="0">
                          <a:latin typeface="+mn-lt"/>
                          <a:ea typeface="+mn-ea"/>
                          <a:cs typeface="Calibri" panose="020F0502020204030204" pitchFamily="34" charset="0"/>
                        </a:rPr>
                        <a:t>元宇宙：</a:t>
                      </a:r>
                      <a:r>
                        <a:rPr lang="en-US" altLang="zh-TW" sz="1400" b="0" u="none" dirty="0">
                          <a:latin typeface="+mn-lt"/>
                          <a:ea typeface="+mn-ea"/>
                          <a:cs typeface="Calibri" panose="020F0502020204030204" pitchFamily="34" charset="0"/>
                        </a:rPr>
                        <a:t>Meta</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Roblox</a:t>
                      </a:r>
                      <a:endParaRPr lang="en-US" altLang="zh-TW" sz="1400" b="0" i="0" u="none" strike="noStrike" kern="1200" dirty="0">
                        <a:solidFill>
                          <a:schemeClr val="dk1"/>
                        </a:solidFill>
                        <a:effectLst/>
                        <a:latin typeface="+mn-lt"/>
                        <a:ea typeface="+mn-ea"/>
                        <a:cs typeface="+mn-cs"/>
                      </a:endParaRPr>
                    </a:p>
                    <a:p>
                      <a:pPr marL="0" lvl="2" indent="0" algn="l">
                        <a:buFont typeface="Arial" panose="020B0604020202020204" pitchFamily="34" charset="0"/>
                        <a:buNone/>
                      </a:pPr>
                      <a:r>
                        <a:rPr lang="zh-TW" altLang="en-US" sz="1400" b="0" dirty="0">
                          <a:latin typeface="+mn-lt"/>
                          <a:ea typeface="+mn-ea"/>
                          <a:cs typeface="Calibri" panose="020F0502020204030204" pitchFamily="34" charset="0"/>
                          <a:sym typeface="Wingdings" panose="05000000000000000000" pitchFamily="2" charset="2"/>
                        </a:rPr>
                        <a:t></a:t>
                      </a:r>
                      <a:r>
                        <a:rPr lang="zh-TW" altLang="en-US" sz="1400" b="0" i="0" u="none" strike="noStrike" kern="1200" dirty="0">
                          <a:solidFill>
                            <a:schemeClr val="dk1"/>
                          </a:solidFill>
                          <a:effectLst/>
                          <a:latin typeface="+mn-lt"/>
                          <a:ea typeface="+mn-ea"/>
                          <a:cs typeface="+mn-cs"/>
                        </a:rPr>
                        <a:t>線上體育和遊戲：</a:t>
                      </a:r>
                      <a:r>
                        <a:rPr lang="en-US" altLang="zh-TW" sz="1400" b="0" i="0" u="none" strike="noStrike" kern="1200" dirty="0">
                          <a:solidFill>
                            <a:schemeClr val="dk1"/>
                          </a:solidFill>
                          <a:effectLst/>
                          <a:latin typeface="+mn-lt"/>
                          <a:ea typeface="+mn-ea"/>
                          <a:cs typeface="+mn-cs"/>
                        </a:rPr>
                        <a:t>Flutter</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Disney(</a:t>
                      </a:r>
                      <a:r>
                        <a:rPr lang="zh-TW" altLang="en-US" sz="1400" b="0" kern="1200" dirty="0">
                          <a:solidFill>
                            <a:schemeClr val="dk1"/>
                          </a:solidFill>
                          <a:latin typeface="+mn-lt"/>
                          <a:ea typeface="+mn-ea"/>
                          <a:cs typeface="Calibri" panose="020F0502020204030204" pitchFamily="34" charset="0"/>
                        </a:rPr>
                        <a:t>運動頻道</a:t>
                      </a:r>
                      <a:r>
                        <a:rPr lang="en-US" altLang="zh-TW" sz="1400" b="0" kern="1200" dirty="0">
                          <a:solidFill>
                            <a:schemeClr val="dk1"/>
                          </a:solidFill>
                          <a:latin typeface="+mn-lt"/>
                          <a:ea typeface="+mn-ea"/>
                          <a:cs typeface="Calibri" panose="020F0502020204030204" pitchFamily="34" charset="0"/>
                        </a:rPr>
                        <a:t>ESPN)</a:t>
                      </a:r>
                      <a:r>
                        <a:rPr lang="zh-TW" altLang="en-US" sz="1400" b="0" kern="1200" dirty="0">
                          <a:solidFill>
                            <a:schemeClr val="dk1"/>
                          </a:solidFill>
                          <a:latin typeface="+mn-lt"/>
                          <a:ea typeface="+mn-ea"/>
                          <a:cs typeface="Calibri" panose="020F0502020204030204" pitchFamily="34" charset="0"/>
                        </a:rPr>
                        <a:t>、</a:t>
                      </a:r>
                      <a:r>
                        <a:rPr lang="en-US" altLang="zh-TW" sz="1400" b="0" kern="1200" dirty="0">
                          <a:solidFill>
                            <a:schemeClr val="dk1"/>
                          </a:solidFill>
                          <a:latin typeface="+mn-lt"/>
                          <a:ea typeface="+mn-ea"/>
                          <a:cs typeface="Calibri" panose="020F0502020204030204" pitchFamily="34" charset="0"/>
                        </a:rPr>
                        <a:t>DraftKings</a:t>
                      </a:r>
                      <a:endParaRPr lang="en-US" altLang="zh-TW" sz="1400" b="0" dirty="0">
                        <a:latin typeface="+mn-lt"/>
                        <a:ea typeface="+mn-ea"/>
                        <a:cs typeface="Calibri" panose="020F0502020204030204" pitchFamily="34" charset="0"/>
                      </a:endParaRPr>
                    </a:p>
                  </a:txBody>
                  <a:tcPr marL="103536" marR="103536" marT="180000">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624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16F1-144A-48E1-BA86-F536D9AA94E9}"/>
              </a:ext>
            </a:extLst>
          </p:cNvPr>
          <p:cNvSpPr>
            <a:spLocks noGrp="1"/>
          </p:cNvSpPr>
          <p:nvPr>
            <p:ph type="title"/>
          </p:nvPr>
        </p:nvSpPr>
        <p:spPr/>
        <p:txBody>
          <a:bodyPr/>
          <a:lstStyle/>
          <a:p>
            <a:r>
              <a:rPr lang="zh-TW" altLang="en-US" dirty="0"/>
              <a:t>基金績效</a:t>
            </a:r>
            <a:endParaRPr lang="en-US" dirty="0"/>
          </a:p>
        </p:txBody>
      </p:sp>
      <p:sp>
        <p:nvSpPr>
          <p:cNvPr id="8" name="Text Placeholder 7">
            <a:extLst>
              <a:ext uri="{FF2B5EF4-FFF2-40B4-BE49-F238E27FC236}">
                <a16:creationId xmlns:a16="http://schemas.microsoft.com/office/drawing/2014/main" id="{A4D4478C-DE51-403B-9025-EB1A2EF04349}"/>
              </a:ext>
            </a:extLst>
          </p:cNvPr>
          <p:cNvSpPr>
            <a:spLocks noGrp="1"/>
          </p:cNvSpPr>
          <p:nvPr>
            <p:ph type="body" sz="half" idx="2"/>
          </p:nvPr>
        </p:nvSpPr>
        <p:spPr>
          <a:xfrm>
            <a:off x="251399" y="6137313"/>
            <a:ext cx="8209140" cy="360050"/>
          </a:xfrm>
        </p:spPr>
        <p:txBody>
          <a:bodyPr/>
          <a:lstStyle/>
          <a:p>
            <a:r>
              <a:rPr lang="zh-TW" altLang="en-US" dirty="0"/>
              <a:t>資料來源：</a:t>
            </a:r>
            <a:r>
              <a:rPr lang="en-US" altLang="zh-TW" dirty="0"/>
              <a:t>Bloomberg</a:t>
            </a:r>
            <a:r>
              <a:rPr lang="zh-TW" altLang="en-US" dirty="0"/>
              <a:t>，第一金投信整理，截至</a:t>
            </a:r>
            <a:r>
              <a:rPr lang="en-US" altLang="zh-TW" dirty="0"/>
              <a:t>2025/6/30</a:t>
            </a:r>
          </a:p>
          <a:p>
            <a:endParaRPr lang="en-US" dirty="0"/>
          </a:p>
        </p:txBody>
      </p:sp>
      <p:sp>
        <p:nvSpPr>
          <p:cNvPr id="9" name="Content Placeholder 8">
            <a:extLst>
              <a:ext uri="{FF2B5EF4-FFF2-40B4-BE49-F238E27FC236}">
                <a16:creationId xmlns:a16="http://schemas.microsoft.com/office/drawing/2014/main" id="{90F6D164-D81E-46CE-9F54-4AD66262CAD2}"/>
              </a:ext>
            </a:extLst>
          </p:cNvPr>
          <p:cNvSpPr>
            <a:spLocks noGrp="1"/>
          </p:cNvSpPr>
          <p:nvPr>
            <p:ph idx="12"/>
          </p:nvPr>
        </p:nvSpPr>
        <p:spPr>
          <a:xfrm>
            <a:off x="251399" y="1025556"/>
            <a:ext cx="8641200" cy="323948"/>
          </a:xfrm>
        </p:spPr>
        <p:txBody>
          <a:bodyPr/>
          <a:lstStyle/>
          <a:p>
            <a:r>
              <a:rPr lang="zh-TW" altLang="en-US" dirty="0"/>
              <a:t>基金績效</a:t>
            </a:r>
            <a:endParaRPr lang="en-US" dirty="0"/>
          </a:p>
        </p:txBody>
      </p:sp>
      <p:sp>
        <p:nvSpPr>
          <p:cNvPr id="10" name="Content Placeholder 8">
            <a:extLst>
              <a:ext uri="{FF2B5EF4-FFF2-40B4-BE49-F238E27FC236}">
                <a16:creationId xmlns:a16="http://schemas.microsoft.com/office/drawing/2014/main" id="{FB76B0B7-176A-40E0-96DD-3400D8D5D2E9}"/>
              </a:ext>
            </a:extLst>
          </p:cNvPr>
          <p:cNvSpPr txBox="1">
            <a:spLocks/>
          </p:cNvSpPr>
          <p:nvPr/>
        </p:nvSpPr>
        <p:spPr bwMode="auto">
          <a:xfrm>
            <a:off x="251399" y="3201405"/>
            <a:ext cx="8641200" cy="323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Tx/>
              <a:buFontTx/>
              <a:buNone/>
              <a:defRPr sz="2000" b="1" kern="1200">
                <a:solidFill>
                  <a:schemeClr val="tx1"/>
                </a:solidFill>
                <a:latin typeface="+mj-lt"/>
                <a:ea typeface="微軟正黑體" pitchFamily="34" charset="-120"/>
                <a:cs typeface="+mn-cs"/>
              </a:defRPr>
            </a:lvl1pPr>
            <a:lvl2pPr marL="342900" indent="0" algn="l" rtl="0" eaLnBrk="0" fontAlgn="base" hangingPunct="0">
              <a:spcBef>
                <a:spcPct val="20000"/>
              </a:spcBef>
              <a:spcAft>
                <a:spcPct val="0"/>
              </a:spcAft>
              <a:buClrTx/>
              <a:buFont typeface="Arial" panose="020B0604020202020204" pitchFamily="34" charset="0"/>
              <a:buNone/>
              <a:defRPr sz="1350" b="0" kern="1200">
                <a:solidFill>
                  <a:schemeClr val="tx1"/>
                </a:solidFill>
                <a:latin typeface="微軟正黑體" pitchFamily="34" charset="-120"/>
                <a:ea typeface="微軟正黑體" pitchFamily="34" charset="-120"/>
                <a:cs typeface="+mn-cs"/>
              </a:defRPr>
            </a:lvl2pPr>
            <a:lvl3pPr marL="857250" indent="-171450" algn="l" rtl="0" eaLnBrk="0" fontAlgn="base" hangingPunct="0">
              <a:spcBef>
                <a:spcPct val="20000"/>
              </a:spcBef>
              <a:spcAft>
                <a:spcPct val="0"/>
              </a:spcAft>
              <a:buClrTx/>
              <a:buFont typeface="Wingdings" pitchFamily="2" charset="2"/>
              <a:buChar char="u"/>
              <a:defRPr sz="900" b="1" kern="1200" baseline="0">
                <a:solidFill>
                  <a:schemeClr val="tx1"/>
                </a:solidFill>
                <a:latin typeface="微軟正黑體" pitchFamily="34" charset="-120"/>
                <a:ea typeface="微軟正黑體" pitchFamily="34" charset="-120"/>
                <a:cs typeface="+mn-cs"/>
              </a:defRPr>
            </a:lvl3pPr>
            <a:lvl4pPr marL="1200150" indent="-171450" algn="l" rtl="0" eaLnBrk="0" fontAlgn="base" hangingPunct="0">
              <a:spcBef>
                <a:spcPct val="20000"/>
              </a:spcBef>
              <a:spcAft>
                <a:spcPct val="0"/>
              </a:spcAft>
              <a:buFont typeface="Wingdings" pitchFamily="2" charset="2"/>
              <a:buChar char="u"/>
              <a:defRPr sz="825" b="1" kern="1200">
                <a:solidFill>
                  <a:schemeClr val="tx1"/>
                </a:solidFill>
                <a:latin typeface="微軟正黑體" pitchFamily="34" charset="-120"/>
                <a:ea typeface="微軟正黑體" pitchFamily="34" charset="-120"/>
                <a:cs typeface="+mn-cs"/>
              </a:defRPr>
            </a:lvl4pPr>
            <a:lvl5pPr marL="1543050" indent="-171450" algn="l" rtl="0" eaLnBrk="0" fontAlgn="base" hangingPunct="0">
              <a:spcBef>
                <a:spcPct val="20000"/>
              </a:spcBef>
              <a:spcAft>
                <a:spcPct val="0"/>
              </a:spcAft>
              <a:buFont typeface="Wingdings" pitchFamily="2" charset="2"/>
              <a:buChar char="u"/>
              <a:defRPr sz="825" b="1" kern="1200">
                <a:solidFill>
                  <a:schemeClr val="tx1"/>
                </a:solidFill>
                <a:latin typeface="微軟正黑體" pitchFamily="34" charset="-120"/>
                <a:ea typeface="微軟正黑體" pitchFamily="34" charset="-12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zh-TW" altLang="en-US" dirty="0"/>
              <a:t>基金走勢</a:t>
            </a:r>
            <a:r>
              <a:rPr lang="en-US" altLang="zh-TW" dirty="0"/>
              <a:t>(USD)</a:t>
            </a:r>
            <a:endParaRPr lang="en-US" dirty="0"/>
          </a:p>
        </p:txBody>
      </p:sp>
      <p:graphicFrame>
        <p:nvGraphicFramePr>
          <p:cNvPr id="11" name="表格 10">
            <a:extLst>
              <a:ext uri="{FF2B5EF4-FFF2-40B4-BE49-F238E27FC236}">
                <a16:creationId xmlns:a16="http://schemas.microsoft.com/office/drawing/2014/main" id="{59F016F1-C1D9-48D9-A8F6-F2FF6DB9BD3A}"/>
              </a:ext>
            </a:extLst>
          </p:cNvPr>
          <p:cNvGraphicFramePr>
            <a:graphicFrameLocks noGrp="1"/>
          </p:cNvGraphicFramePr>
          <p:nvPr>
            <p:extLst>
              <p:ext uri="{D42A27DB-BD31-4B8C-83A1-F6EECF244321}">
                <p14:modId xmlns:p14="http://schemas.microsoft.com/office/powerpoint/2010/main" val="2249139500"/>
              </p:ext>
            </p:extLst>
          </p:nvPr>
        </p:nvGraphicFramePr>
        <p:xfrm>
          <a:off x="251399" y="1479456"/>
          <a:ext cx="8641202" cy="1136154"/>
        </p:xfrm>
        <a:graphic>
          <a:graphicData uri="http://schemas.openxmlformats.org/drawingml/2006/table">
            <a:tbl>
              <a:tblPr>
                <a:tableStyleId>{9D7B26C5-4107-4FEC-AEDC-1716B250A1EF}</a:tableStyleId>
              </a:tblPr>
              <a:tblGrid>
                <a:gridCol w="1456115">
                  <a:extLst>
                    <a:ext uri="{9D8B030D-6E8A-4147-A177-3AD203B41FA5}">
                      <a16:colId xmlns:a16="http://schemas.microsoft.com/office/drawing/2014/main" val="20000"/>
                    </a:ext>
                  </a:extLst>
                </a:gridCol>
                <a:gridCol w="1026441">
                  <a:extLst>
                    <a:ext uri="{9D8B030D-6E8A-4147-A177-3AD203B41FA5}">
                      <a16:colId xmlns:a16="http://schemas.microsoft.com/office/drawing/2014/main" val="20001"/>
                    </a:ext>
                  </a:extLst>
                </a:gridCol>
                <a:gridCol w="1026441">
                  <a:extLst>
                    <a:ext uri="{9D8B030D-6E8A-4147-A177-3AD203B41FA5}">
                      <a16:colId xmlns:a16="http://schemas.microsoft.com/office/drawing/2014/main" val="20002"/>
                    </a:ext>
                  </a:extLst>
                </a:gridCol>
                <a:gridCol w="1026441">
                  <a:extLst>
                    <a:ext uri="{9D8B030D-6E8A-4147-A177-3AD203B41FA5}">
                      <a16:colId xmlns:a16="http://schemas.microsoft.com/office/drawing/2014/main" val="20003"/>
                    </a:ext>
                  </a:extLst>
                </a:gridCol>
                <a:gridCol w="1026441">
                  <a:extLst>
                    <a:ext uri="{9D8B030D-6E8A-4147-A177-3AD203B41FA5}">
                      <a16:colId xmlns:a16="http://schemas.microsoft.com/office/drawing/2014/main" val="20004"/>
                    </a:ext>
                  </a:extLst>
                </a:gridCol>
                <a:gridCol w="1026441">
                  <a:extLst>
                    <a:ext uri="{9D8B030D-6E8A-4147-A177-3AD203B41FA5}">
                      <a16:colId xmlns:a16="http://schemas.microsoft.com/office/drawing/2014/main" val="20005"/>
                    </a:ext>
                  </a:extLst>
                </a:gridCol>
                <a:gridCol w="1026441">
                  <a:extLst>
                    <a:ext uri="{9D8B030D-6E8A-4147-A177-3AD203B41FA5}">
                      <a16:colId xmlns:a16="http://schemas.microsoft.com/office/drawing/2014/main" val="20006"/>
                    </a:ext>
                  </a:extLst>
                </a:gridCol>
                <a:gridCol w="1026441">
                  <a:extLst>
                    <a:ext uri="{9D8B030D-6E8A-4147-A177-3AD203B41FA5}">
                      <a16:colId xmlns:a16="http://schemas.microsoft.com/office/drawing/2014/main" val="20007"/>
                    </a:ext>
                  </a:extLst>
                </a:gridCol>
              </a:tblGrid>
              <a:tr h="394935">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基金級別</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近三月</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近六月</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今年以來</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近一年</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近二年</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近三年</a:t>
                      </a:r>
                    </a:p>
                  </a:txBody>
                  <a:tcPr marL="0" marR="0" marT="0" marB="0" anchor="ctr">
                    <a:solidFill>
                      <a:schemeClr val="accent1"/>
                    </a:solidFill>
                  </a:tcPr>
                </a:tc>
                <a:tc>
                  <a:txBody>
                    <a:bodyPr/>
                    <a:lstStyle/>
                    <a:p>
                      <a:pPr marL="0" algn="ctr" defTabSz="914400" rtl="0" eaLnBrk="1" fontAlgn="ctr" latinLnBrk="0" hangingPunct="1"/>
                      <a:r>
                        <a:rPr lang="zh-TW" altLang="en-US" sz="1400" b="1" i="0" u="none" strike="noStrike" kern="1200" dirty="0">
                          <a:solidFill>
                            <a:schemeClr val="bg1"/>
                          </a:solidFill>
                          <a:effectLst/>
                          <a:latin typeface="微軟正黑體" panose="020B0604030504040204" pitchFamily="34" charset="-120"/>
                          <a:ea typeface="微軟正黑體" panose="020B0604030504040204" pitchFamily="34" charset="-120"/>
                          <a:cs typeface="+mn-cs"/>
                        </a:rPr>
                        <a:t>成立以來</a:t>
                      </a:r>
                    </a:p>
                  </a:txBody>
                  <a:tcPr marL="0" marR="0" marT="0" marB="0" anchor="ctr">
                    <a:solidFill>
                      <a:schemeClr val="accent1"/>
                    </a:solidFill>
                  </a:tcPr>
                </a:tc>
                <a:extLst>
                  <a:ext uri="{0D108BD9-81ED-4DB2-BD59-A6C34878D82A}">
                    <a16:rowId xmlns:a16="http://schemas.microsoft.com/office/drawing/2014/main" val="10000"/>
                  </a:ext>
                </a:extLst>
              </a:tr>
              <a:tr h="409040">
                <a:tc>
                  <a:txBody>
                    <a:bodyPr/>
                    <a:lstStyle/>
                    <a:p>
                      <a:pPr marL="0" algn="ctr" defTabSz="914400" rtl="0" eaLnBrk="1" fontAlgn="ctr" latinLnBrk="0" hangingPunct="1"/>
                      <a:r>
                        <a:rPr lang="zh-TW" altLang="en-US"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美元</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21.73</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15.54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15.54</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21.56</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50.22</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84.96</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67.49</a:t>
                      </a:r>
                    </a:p>
                  </a:txBody>
                  <a:tcPr marL="0" marR="0" marT="0" marB="0" anchor="ctr"/>
                </a:tc>
                <a:extLst>
                  <a:ext uri="{0D108BD9-81ED-4DB2-BD59-A6C34878D82A}">
                    <a16:rowId xmlns:a16="http://schemas.microsoft.com/office/drawing/2014/main" val="10001"/>
                  </a:ext>
                </a:extLst>
              </a:tr>
              <a:tr h="3321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台幣</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9.69</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5.43</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5.43</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11.99</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44.34</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86.17</a:t>
                      </a:r>
                    </a:p>
                  </a:txBody>
                  <a:tcPr marL="0" marR="0" marT="0" marB="0" anchor="ctr"/>
                </a:tc>
                <a:tc>
                  <a:txBody>
                    <a:bodyPr/>
                    <a:lstStyle/>
                    <a:p>
                      <a:pPr marL="0" algn="ctr" defTabSz="914400" rtl="0" eaLnBrk="1" fontAlgn="ctr" latinLnBrk="0" hangingPunct="1"/>
                      <a:r>
                        <a:rPr lang="en-US" altLang="zh-TW" sz="1400" b="0" i="0" u="none" strike="noStrike" kern="1200" dirty="0">
                          <a:solidFill>
                            <a:schemeClr val="tx1"/>
                          </a:solidFill>
                          <a:effectLst/>
                          <a:latin typeface="微軟正黑體" panose="020B0604030504040204" pitchFamily="34" charset="-120"/>
                          <a:ea typeface="微軟正黑體" panose="020B0604030504040204" pitchFamily="34" charset="-120"/>
                          <a:cs typeface="+mn-cs"/>
                        </a:rPr>
                        <a:t>70.90</a:t>
                      </a:r>
                    </a:p>
                  </a:txBody>
                  <a:tcPr marL="0" marR="0" marT="0" marB="0" anchor="ctr"/>
                </a:tc>
                <a:extLst>
                  <a:ext uri="{0D108BD9-81ED-4DB2-BD59-A6C34878D82A}">
                    <a16:rowId xmlns:a16="http://schemas.microsoft.com/office/drawing/2014/main" val="10002"/>
                  </a:ext>
                </a:extLst>
              </a:tr>
            </a:tbl>
          </a:graphicData>
        </a:graphic>
      </p:graphicFrame>
      <p:sp>
        <p:nvSpPr>
          <p:cNvPr id="12" name="文字版面配置區 4">
            <a:extLst>
              <a:ext uri="{FF2B5EF4-FFF2-40B4-BE49-F238E27FC236}">
                <a16:creationId xmlns:a16="http://schemas.microsoft.com/office/drawing/2014/main" id="{8FC8998E-8C56-4AD3-A10B-C086073959F4}"/>
              </a:ext>
            </a:extLst>
          </p:cNvPr>
          <p:cNvSpPr txBox="1">
            <a:spLocks/>
          </p:cNvSpPr>
          <p:nvPr/>
        </p:nvSpPr>
        <p:spPr bwMode="auto">
          <a:xfrm>
            <a:off x="251399" y="2719307"/>
            <a:ext cx="8641200" cy="36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ClrTx/>
              <a:buFont typeface="Wingdings" panose="05000000000000000000" pitchFamily="2" charset="2"/>
              <a:buNone/>
              <a:defRPr sz="8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l" rtl="0" eaLnBrk="0" fontAlgn="base" hangingPunct="0">
              <a:spcBef>
                <a:spcPct val="20000"/>
              </a:spcBef>
              <a:spcAft>
                <a:spcPct val="0"/>
              </a:spcAft>
              <a:buClrTx/>
              <a:buFont typeface="Arial" pitchFamily="34" charset="0"/>
              <a:buNone/>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indent="0" algn="l" rtl="0" eaLnBrk="0" fontAlgn="base" hangingPunct="0">
              <a:spcBef>
                <a:spcPct val="20000"/>
              </a:spcBef>
              <a:spcAft>
                <a:spcPct val="0"/>
              </a:spcAft>
              <a:buClrTx/>
              <a:buFont typeface="Arial" pitchFamily="34" charset="0"/>
              <a:buNone/>
              <a:defRPr sz="1000" kern="1200">
                <a:solidFill>
                  <a:schemeClr val="tx1"/>
                </a:solidFill>
                <a:latin typeface="微軟正黑體" panose="020B0604030504040204" pitchFamily="34" charset="-120"/>
                <a:ea typeface="微軟正黑體" panose="020B0604030504040204" pitchFamily="34" charset="-120"/>
                <a:cs typeface="+mn-cs"/>
              </a:defRPr>
            </a:lvl3pPr>
            <a:lvl4pPr marL="1371600" indent="0" algn="l" rtl="0" eaLnBrk="0" fontAlgn="base" hangingPunct="0">
              <a:spcBef>
                <a:spcPct val="20000"/>
              </a:spcBef>
              <a:spcAft>
                <a:spcPct val="0"/>
              </a:spcAft>
              <a:buFont typeface="Arial" pitchFamily="34" charset="0"/>
              <a:buNone/>
              <a:defRPr sz="900" kern="1200">
                <a:solidFill>
                  <a:schemeClr val="tx1"/>
                </a:solidFill>
                <a:latin typeface="微軟正黑體" panose="020B0604030504040204" pitchFamily="34" charset="-120"/>
                <a:ea typeface="微軟正黑體" panose="020B0604030504040204" pitchFamily="34" charset="-120"/>
                <a:cs typeface="+mn-cs"/>
              </a:defRPr>
            </a:lvl4pPr>
            <a:lvl5pPr marL="1828800" indent="0" algn="l" rtl="0" eaLnBrk="0" fontAlgn="base" hangingPunct="0">
              <a:spcBef>
                <a:spcPct val="20000"/>
              </a:spcBef>
              <a:spcAft>
                <a:spcPct val="0"/>
              </a:spcAft>
              <a:buFont typeface="Arial" pitchFamily="34" charset="0"/>
              <a:buNone/>
              <a:defRPr sz="900" kern="1200">
                <a:solidFill>
                  <a:schemeClr val="tx1"/>
                </a:solidFill>
                <a:latin typeface="微軟正黑體" panose="020B0604030504040204" pitchFamily="34" charset="-120"/>
                <a:ea typeface="微軟正黑體" panose="020B0604030504040204" pitchFamily="34" charset="-120"/>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l"/>
            <a:r>
              <a:rPr kumimoji="0" lang="zh-TW" altLang="en-US" dirty="0"/>
              <a:t>資料來源：</a:t>
            </a:r>
            <a:r>
              <a:rPr kumimoji="0" lang="en-US" altLang="zh-TW" dirty="0"/>
              <a:t>Morningstar</a:t>
            </a:r>
            <a:r>
              <a:rPr kumimoji="0" lang="zh-TW" altLang="en-US" dirty="0"/>
              <a:t>，第一金投信，截至</a:t>
            </a:r>
            <a:r>
              <a:rPr kumimoji="0" lang="en-US" altLang="zh-TW" dirty="0"/>
              <a:t>2025/6/30</a:t>
            </a:r>
            <a:r>
              <a:rPr kumimoji="0" lang="zh-TW" altLang="en-US" dirty="0"/>
              <a:t>，，成立日為</a:t>
            </a:r>
            <a:r>
              <a:rPr kumimoji="0" lang="en-US" altLang="zh-TW" dirty="0"/>
              <a:t>2020/9/17</a:t>
            </a:r>
            <a:endParaRPr kumimoji="0" lang="zh-TW" altLang="en-US" dirty="0"/>
          </a:p>
        </p:txBody>
      </p:sp>
      <p:graphicFrame>
        <p:nvGraphicFramePr>
          <p:cNvPr id="13" name="圖表 12">
            <a:extLst>
              <a:ext uri="{FF2B5EF4-FFF2-40B4-BE49-F238E27FC236}">
                <a16:creationId xmlns:a16="http://schemas.microsoft.com/office/drawing/2014/main" id="{E585F944-A6CA-417A-8718-9860902C134D}"/>
              </a:ext>
            </a:extLst>
          </p:cNvPr>
          <p:cNvGraphicFramePr>
            <a:graphicFrameLocks/>
          </p:cNvGraphicFramePr>
          <p:nvPr>
            <p:extLst>
              <p:ext uri="{D42A27DB-BD31-4B8C-83A1-F6EECF244321}">
                <p14:modId xmlns:p14="http://schemas.microsoft.com/office/powerpoint/2010/main" val="3466978506"/>
              </p:ext>
            </p:extLst>
          </p:nvPr>
        </p:nvGraphicFramePr>
        <p:xfrm>
          <a:off x="251399" y="3317358"/>
          <a:ext cx="8641199" cy="2704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4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lvl="0"/>
            <a:r>
              <a:rPr lang="zh-TW" altLang="en-US" dirty="0"/>
              <a:t>策略與展望</a:t>
            </a:r>
          </a:p>
        </p:txBody>
      </p:sp>
      <p:sp>
        <p:nvSpPr>
          <p:cNvPr id="3" name="內容版面配置區 2"/>
          <p:cNvSpPr>
            <a:spLocks noGrp="1"/>
          </p:cNvSpPr>
          <p:nvPr>
            <p:ph idx="1"/>
          </p:nvPr>
        </p:nvSpPr>
        <p:spPr/>
        <p:txBody>
          <a:bodyPr/>
          <a:lstStyle/>
          <a:p>
            <a:r>
              <a:rPr lang="zh-TW" altLang="en-US" dirty="0"/>
              <a:t>市場展望：</a:t>
            </a:r>
            <a:endParaRPr lang="en-US" altLang="zh-TW" dirty="0"/>
          </a:p>
          <a:p>
            <a:pPr lvl="1"/>
            <a:r>
              <a:rPr lang="zh-TW" altLang="en-US" dirty="0"/>
              <a:t>隨著以伊停戰、降息預期增強，加上總預算案有望通過，利多帶動美股拉升並創高，</a:t>
            </a:r>
            <a:r>
              <a:rPr lang="en-US" altLang="zh-TW" dirty="0"/>
              <a:t>6</a:t>
            </a:r>
            <a:r>
              <a:rPr lang="zh-TW" altLang="en-US" dirty="0"/>
              <a:t>月標普</a:t>
            </a:r>
            <a:r>
              <a:rPr lang="en-US" altLang="zh-TW" dirty="0"/>
              <a:t>500</a:t>
            </a:r>
            <a:r>
              <a:rPr lang="zh-TW" altLang="en-US" dirty="0"/>
              <a:t>上漲</a:t>
            </a:r>
            <a:r>
              <a:rPr lang="en-US" altLang="zh-TW" dirty="0"/>
              <a:t>5.0%</a:t>
            </a:r>
            <a:r>
              <a:rPr lang="zh-TW" altLang="en-US" dirty="0"/>
              <a:t>，</a:t>
            </a:r>
            <a:r>
              <a:rPr lang="en-US" altLang="zh-TW" dirty="0"/>
              <a:t>eSports</a:t>
            </a:r>
            <a:r>
              <a:rPr lang="zh-TW" altLang="en-US" dirty="0"/>
              <a:t>指數漲</a:t>
            </a:r>
            <a:r>
              <a:rPr lang="en-US" altLang="zh-TW" dirty="0"/>
              <a:t>11.6%</a:t>
            </a:r>
            <a:r>
              <a:rPr lang="zh-TW" altLang="zh-TW" dirty="0"/>
              <a:t> 。</a:t>
            </a:r>
            <a:r>
              <a:rPr lang="zh-TW" altLang="en-US" dirty="0"/>
              <a:t>類股全數上漲，半導體、遊戲類股續強，軟體、非必須零售表現亦不錯，零售、硬體相關則漲幅居後</a:t>
            </a:r>
            <a:r>
              <a:rPr lang="zh-TW" altLang="zh-TW" dirty="0"/>
              <a:t>。</a:t>
            </a:r>
            <a:r>
              <a:rPr lang="zh-TW" altLang="en-US" dirty="0"/>
              <a:t>展望後市，當前市場風險偏好上升，然籌碼壓力同步上升，由於不確定性仍存，預期盤面走向高檔震盪。</a:t>
            </a:r>
            <a:br>
              <a:rPr lang="en-US" dirty="0"/>
            </a:br>
            <a:endParaRPr lang="en-US" altLang="zh-TW" dirty="0"/>
          </a:p>
          <a:p>
            <a:r>
              <a:rPr lang="zh-TW" altLang="en-US" dirty="0"/>
              <a:t>投資策略：</a:t>
            </a:r>
            <a:endParaRPr lang="en-US" altLang="zh-TW" dirty="0"/>
          </a:p>
          <a:p>
            <a:pPr lvl="1"/>
            <a:r>
              <a:rPr lang="zh-TW" altLang="en-US" dirty="0"/>
              <a:t>基金配置上，預計持股比重落在</a:t>
            </a:r>
            <a:r>
              <a:rPr lang="en-US" dirty="0"/>
              <a:t>92%</a:t>
            </a:r>
            <a:r>
              <a:rPr lang="en-US" altLang="zh-TW" dirty="0"/>
              <a:t>±</a:t>
            </a:r>
            <a:r>
              <a:rPr lang="en-US" dirty="0"/>
              <a:t>5%</a:t>
            </a:r>
            <a:r>
              <a:rPr lang="zh-TW" altLang="en-US" dirty="0"/>
              <a:t>。在科技類股，應用</a:t>
            </a:r>
            <a:r>
              <a:rPr lang="en-US" dirty="0"/>
              <a:t>AI</a:t>
            </a:r>
            <a:r>
              <a:rPr lang="zh-TW" altLang="en-US" dirty="0"/>
              <a:t>發展仍是明確的趨勢，看好受惠</a:t>
            </a:r>
            <a:r>
              <a:rPr lang="en-US" dirty="0"/>
              <a:t>AI</a:t>
            </a:r>
            <a:r>
              <a:rPr lang="zh-TW" altLang="en-US" dirty="0"/>
              <a:t>需求相關的軟硬體公司；遊戲領域，看好具備股價動能的個股，如熱門遊戲帶動、新遊戲時程上線及新機推出，及具備完整遊戲生態圈的公司。</a:t>
            </a:r>
            <a:endParaRPr lang="zh-TW" altLang="zh-TW" dirty="0"/>
          </a:p>
        </p:txBody>
      </p:sp>
    </p:spTree>
    <p:extLst>
      <p:ext uri="{BB962C8B-B14F-4D97-AF65-F5344CB8AC3E}">
        <p14:creationId xmlns:p14="http://schemas.microsoft.com/office/powerpoint/2010/main" val="139433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基金小檔案</a:t>
            </a:r>
          </a:p>
        </p:txBody>
      </p:sp>
      <p:sp>
        <p:nvSpPr>
          <p:cNvPr id="6" name="文字版面配置區 5"/>
          <p:cNvSpPr>
            <a:spLocks noGrp="1"/>
          </p:cNvSpPr>
          <p:nvPr>
            <p:ph type="body" sz="half" idx="2"/>
          </p:nvPr>
        </p:nvSpPr>
        <p:spPr/>
        <p:txBody>
          <a:bodyPr/>
          <a:lstStyle/>
          <a:p>
            <a:r>
              <a:rPr lang="zh-TW" altLang="en-US" dirty="0"/>
              <a:t>資料來源：第一金投信；</a:t>
            </a:r>
            <a:endParaRPr lang="en-US" altLang="zh-TW" dirty="0"/>
          </a:p>
          <a:p>
            <a:r>
              <a:rPr lang="zh-TW" altLang="en-US" dirty="0"/>
              <a:t>*本基金為全球股票型基金，主要投資於全球電競相關產業，風險報酬等級為 </a:t>
            </a:r>
            <a:r>
              <a:rPr lang="en-US" altLang="zh-TW" dirty="0"/>
              <a:t>RR4</a:t>
            </a:r>
            <a:r>
              <a:rPr lang="zh-TW" altLang="en-US" dirty="0"/>
              <a:t>。</a:t>
            </a:r>
          </a:p>
          <a:p>
            <a:endParaRPr lang="zh-TW" altLang="en-US" dirty="0"/>
          </a:p>
        </p:txBody>
      </p:sp>
      <p:graphicFrame>
        <p:nvGraphicFramePr>
          <p:cNvPr id="7" name="表格 6"/>
          <p:cNvGraphicFramePr>
            <a:graphicFrameLocks noGrp="1"/>
          </p:cNvGraphicFramePr>
          <p:nvPr>
            <p:extLst/>
          </p:nvPr>
        </p:nvGraphicFramePr>
        <p:xfrm>
          <a:off x="251400" y="1268703"/>
          <a:ext cx="8641200" cy="4752658"/>
        </p:xfrm>
        <a:graphic>
          <a:graphicData uri="http://schemas.openxmlformats.org/drawingml/2006/table">
            <a:tbl>
              <a:tblPr firstRow="1" bandRow="1">
                <a:tableStyleId>{5DA37D80-6434-44D0-A028-1B22A696006F}</a:tableStyleId>
              </a:tblPr>
              <a:tblGrid>
                <a:gridCol w="1296181">
                  <a:extLst>
                    <a:ext uri="{9D8B030D-6E8A-4147-A177-3AD203B41FA5}">
                      <a16:colId xmlns:a16="http://schemas.microsoft.com/office/drawing/2014/main" val="20000"/>
                    </a:ext>
                  </a:extLst>
                </a:gridCol>
                <a:gridCol w="3024419">
                  <a:extLst>
                    <a:ext uri="{9D8B030D-6E8A-4147-A177-3AD203B41FA5}">
                      <a16:colId xmlns:a16="http://schemas.microsoft.com/office/drawing/2014/main" val="20001"/>
                    </a:ext>
                  </a:extLst>
                </a:gridCol>
                <a:gridCol w="1224170">
                  <a:extLst>
                    <a:ext uri="{9D8B030D-6E8A-4147-A177-3AD203B41FA5}">
                      <a16:colId xmlns:a16="http://schemas.microsoft.com/office/drawing/2014/main" val="20002"/>
                    </a:ext>
                  </a:extLst>
                </a:gridCol>
                <a:gridCol w="3096430">
                  <a:extLst>
                    <a:ext uri="{9D8B030D-6E8A-4147-A177-3AD203B41FA5}">
                      <a16:colId xmlns:a16="http://schemas.microsoft.com/office/drawing/2014/main" val="20003"/>
                    </a:ext>
                  </a:extLst>
                </a:gridCol>
              </a:tblGrid>
              <a:tr h="350867">
                <a:tc>
                  <a:txBody>
                    <a:body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TW" altLang="en-US" sz="1600" b="1" i="0" u="none" strike="noStrike" cap="none" normalizeH="0" baseline="0" dirty="0">
                          <a:ln>
                            <a:noFill/>
                          </a:ln>
                          <a:solidFill>
                            <a:schemeClr val="bg1"/>
                          </a:solidFill>
                          <a:effectLst/>
                          <a:latin typeface="+mn-lt"/>
                          <a:ea typeface="微軟正黑體" pitchFamily="34" charset="-120"/>
                        </a:rPr>
                        <a:t>基金名稱</a:t>
                      </a:r>
                    </a:p>
                  </a:txBody>
                  <a:tcPr marL="91423" marR="91423"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TW" altLang="en-US" sz="1600" b="1" i="0" u="none" strike="noStrike" cap="none" normalizeH="0" baseline="0" dirty="0">
                          <a:ln>
                            <a:noFill/>
                          </a:ln>
                          <a:solidFill>
                            <a:schemeClr val="tx1"/>
                          </a:solidFill>
                          <a:effectLst/>
                          <a:latin typeface="+mn-lt"/>
                          <a:ea typeface="微軟正黑體" panose="020B0604030504040204" pitchFamily="34" charset="-120"/>
                        </a:rPr>
                        <a:t>第一金全球</a:t>
                      </a:r>
                      <a:r>
                        <a:rPr kumimoji="0" lang="en-US" altLang="zh-TW" sz="1600" b="1" i="0" u="none" strike="noStrike" cap="none" normalizeH="0" baseline="0" dirty="0">
                          <a:ln>
                            <a:noFill/>
                          </a:ln>
                          <a:solidFill>
                            <a:schemeClr val="tx1"/>
                          </a:solidFill>
                          <a:effectLst/>
                          <a:latin typeface="+mn-lt"/>
                          <a:ea typeface="微軟正黑體" panose="020B0604030504040204" pitchFamily="34" charset="-120"/>
                        </a:rPr>
                        <a:t>eSports</a:t>
                      </a:r>
                      <a:r>
                        <a:rPr kumimoji="0" lang="zh-TW" altLang="en-US" sz="1600" b="1" i="0" u="none" strike="noStrike" cap="none" normalizeH="0" baseline="0" dirty="0">
                          <a:ln>
                            <a:noFill/>
                          </a:ln>
                          <a:solidFill>
                            <a:schemeClr val="tx1"/>
                          </a:solidFill>
                          <a:effectLst/>
                          <a:latin typeface="+mn-lt"/>
                          <a:ea typeface="微軟正黑體" panose="020B0604030504040204" pitchFamily="34" charset="-120"/>
                        </a:rPr>
                        <a:t>電競基金</a:t>
                      </a:r>
                      <a:endParaRPr kumimoji="0" lang="zh-TW" altLang="en-US" sz="1600" b="1" i="0" u="none" strike="noStrike" cap="none" normalizeH="0" baseline="0" dirty="0">
                        <a:ln>
                          <a:noFill/>
                        </a:ln>
                        <a:solidFill>
                          <a:schemeClr val="bg1">
                            <a:lumMod val="50000"/>
                          </a:schemeClr>
                        </a:solidFill>
                        <a:effectLst/>
                        <a:latin typeface="+mn-lt"/>
                        <a:ea typeface="微軟正黑體" panose="020B0604030504040204" pitchFamily="34" charset="-120"/>
                      </a:endParaRPr>
                    </a:p>
                  </a:txBody>
                  <a:tcPr marL="91423" marR="914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成立日</a:t>
                      </a:r>
                    </a:p>
                  </a:txBody>
                  <a:tcPr marL="91423" marR="91423"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ctr" latinLnBrk="0" hangingPunct="1">
                        <a:lnSpc>
                          <a:spcPct val="100000"/>
                        </a:lnSpc>
                        <a:spcBef>
                          <a:spcPct val="0"/>
                        </a:spcBef>
                        <a:spcAft>
                          <a:spcPct val="0"/>
                        </a:spcAft>
                        <a:buClrTx/>
                        <a:buSzTx/>
                        <a:buFont typeface="Arial" charset="0"/>
                        <a:buNone/>
                        <a:tabLst/>
                        <a:defRPr/>
                      </a:pPr>
                      <a:r>
                        <a:rPr kumimoji="0" lang="en-US" altLang="zh-TW" sz="1600" b="1" i="0" u="none" strike="noStrike" cap="none" normalizeH="0" baseline="0" dirty="0">
                          <a:ln>
                            <a:noFill/>
                          </a:ln>
                          <a:solidFill>
                            <a:schemeClr val="tx1"/>
                          </a:solidFill>
                          <a:effectLst/>
                          <a:latin typeface="+mn-lt"/>
                          <a:ea typeface="微軟正黑體" pitchFamily="34" charset="-120"/>
                        </a:rPr>
                        <a:t>2020/9/17</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50867">
                <a:tc>
                  <a:txBody>
                    <a:body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TW" altLang="en-US" sz="1600" b="1" i="0" u="none" strike="noStrike" cap="none" normalizeH="0" baseline="0" dirty="0">
                          <a:ln>
                            <a:noFill/>
                          </a:ln>
                          <a:solidFill>
                            <a:schemeClr val="bg1"/>
                          </a:solidFill>
                          <a:effectLst/>
                          <a:latin typeface="+mn-lt"/>
                          <a:ea typeface="微軟正黑體" pitchFamily="34" charset="-120"/>
                        </a:rPr>
                        <a:t>基金類型</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zh-TW" altLang="en-US" sz="1600" b="1" i="0" u="none" strike="noStrike" cap="none" normalizeH="0" baseline="0" dirty="0">
                          <a:ln>
                            <a:noFill/>
                          </a:ln>
                          <a:solidFill>
                            <a:schemeClr val="tx1"/>
                          </a:solidFill>
                          <a:effectLst/>
                          <a:latin typeface="+mn-lt"/>
                          <a:ea typeface="微軟正黑體" panose="020B0604030504040204" pitchFamily="34" charset="-120"/>
                        </a:rPr>
                        <a:t>國外股票型</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投資區域</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ctr" latinLnBrk="0" hangingPunct="1">
                        <a:lnSpc>
                          <a:spcPct val="100000"/>
                        </a:lnSpc>
                        <a:spcBef>
                          <a:spcPct val="0"/>
                        </a:spcBef>
                        <a:spcAft>
                          <a:spcPct val="0"/>
                        </a:spcAft>
                        <a:buClrTx/>
                        <a:buSzTx/>
                        <a:buFont typeface="Arial" charset="0"/>
                        <a:buNone/>
                        <a:tabLst/>
                        <a:defRPr/>
                      </a:pPr>
                      <a:r>
                        <a:rPr kumimoji="0" lang="zh-TW" altLang="en-US" sz="1600" b="1" i="0" u="none" strike="noStrike" cap="none" normalizeH="0" baseline="0" dirty="0">
                          <a:ln>
                            <a:noFill/>
                          </a:ln>
                          <a:solidFill>
                            <a:schemeClr val="tx1"/>
                          </a:solidFill>
                          <a:effectLst/>
                          <a:latin typeface="+mn-lt"/>
                          <a:ea typeface="微軟正黑體" pitchFamily="34" charset="-120"/>
                        </a:rPr>
                        <a:t>全球</a:t>
                      </a:r>
                      <a:endParaRPr kumimoji="0" lang="en-US" altLang="zh-TW" sz="1600" b="1" i="0" u="none" strike="noStrike" cap="none" normalizeH="0" baseline="0" dirty="0">
                        <a:ln>
                          <a:noFill/>
                        </a:ln>
                        <a:solidFill>
                          <a:schemeClr val="tx1"/>
                        </a:solidFill>
                        <a:effectLst/>
                        <a:latin typeface="+mn-lt"/>
                        <a:ea typeface="微軟正黑體" pitchFamily="34" charset="-120"/>
                      </a:endParaRP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50867">
                <a:tc>
                  <a:txBody>
                    <a:bodyPr/>
                    <a:lstStyle/>
                    <a:p>
                      <a:pPr marL="0" marR="0" lvl="0" indent="0" algn="ctr" defTabSz="457200" rtl="0" eaLnBrk="1" fontAlgn="ctr" latinLnBrk="0" hangingPunct="1">
                        <a:lnSpc>
                          <a:spcPct val="100000"/>
                        </a:lnSpc>
                        <a:spcBef>
                          <a:spcPct val="0"/>
                        </a:spcBef>
                        <a:spcAft>
                          <a:spcPct val="0"/>
                        </a:spcAft>
                        <a:buClrTx/>
                        <a:buSzTx/>
                        <a:buFont typeface="Arial" charset="0"/>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計價幣別</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zh-TW" altLang="en-US" sz="1600" b="1" i="0" u="none" strike="noStrike" cap="none" normalizeH="0" baseline="0" dirty="0">
                          <a:ln>
                            <a:noFill/>
                          </a:ln>
                          <a:solidFill>
                            <a:schemeClr val="tx1"/>
                          </a:solidFill>
                          <a:effectLst/>
                          <a:latin typeface="+mn-lt"/>
                          <a:ea typeface="微軟正黑體" pitchFamily="34" charset="-120"/>
                        </a:rPr>
                        <a:t>新台幣</a:t>
                      </a:r>
                      <a:r>
                        <a:rPr kumimoji="0" lang="en-US" altLang="zh-TW" sz="1600" b="1" i="0" u="none" strike="noStrike" cap="none" normalizeH="0" baseline="0" dirty="0">
                          <a:ln>
                            <a:noFill/>
                          </a:ln>
                          <a:solidFill>
                            <a:schemeClr val="tx1"/>
                          </a:solidFill>
                          <a:effectLst/>
                          <a:latin typeface="+mn-lt"/>
                          <a:ea typeface="微軟正黑體" pitchFamily="34" charset="-120"/>
                        </a:rPr>
                        <a:t> / </a:t>
                      </a:r>
                      <a:r>
                        <a:rPr kumimoji="0" lang="zh-TW" altLang="en-US" sz="1600" b="1" i="0" u="none" strike="noStrike" cap="none" normalizeH="0" baseline="0" dirty="0">
                          <a:ln>
                            <a:noFill/>
                          </a:ln>
                          <a:solidFill>
                            <a:schemeClr val="tx1"/>
                          </a:solidFill>
                          <a:effectLst/>
                          <a:latin typeface="+mn-lt"/>
                          <a:ea typeface="微軟正黑體" pitchFamily="34" charset="-120"/>
                        </a:rPr>
                        <a:t>美元</a:t>
                      </a:r>
                      <a:endParaRPr kumimoji="0" lang="en-US" altLang="zh-TW" sz="1600" b="1" i="0" u="none" strike="noStrike" cap="none" normalizeH="0" baseline="0" dirty="0">
                        <a:ln>
                          <a:noFill/>
                        </a:ln>
                        <a:solidFill>
                          <a:schemeClr val="tx1"/>
                        </a:solidFill>
                        <a:effectLst/>
                        <a:latin typeface="+mn-lt"/>
                        <a:ea typeface="微軟正黑體" pitchFamily="34" charset="-120"/>
                      </a:endParaRP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風險等級</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ctr" latinLnBrk="0" hangingPunct="1">
                        <a:lnSpc>
                          <a:spcPct val="100000"/>
                        </a:lnSpc>
                        <a:spcBef>
                          <a:spcPct val="0"/>
                        </a:spcBef>
                        <a:spcAft>
                          <a:spcPct val="0"/>
                        </a:spcAft>
                        <a:buClrTx/>
                        <a:buSzTx/>
                        <a:buFont typeface="Arial" charset="0"/>
                        <a:buNone/>
                        <a:tabLst/>
                        <a:defRPr/>
                      </a:pPr>
                      <a:r>
                        <a:rPr kumimoji="0" lang="en-US" altLang="zh-TW" sz="1600" b="1" i="0" u="none" strike="noStrike" cap="none" normalizeH="0" baseline="0" dirty="0">
                          <a:ln>
                            <a:noFill/>
                          </a:ln>
                          <a:solidFill>
                            <a:schemeClr val="tx1"/>
                          </a:solidFill>
                          <a:effectLst/>
                          <a:latin typeface="+mn-lt"/>
                          <a:ea typeface="微軟正黑體" pitchFamily="34" charset="-120"/>
                        </a:rPr>
                        <a:t>RR4</a:t>
                      </a:r>
                      <a:r>
                        <a:rPr kumimoji="0" lang="zh-TW" altLang="en-US" sz="1600" b="1" i="0" u="none" strike="noStrike" cap="none" normalizeH="0" baseline="0" dirty="0">
                          <a:ln>
                            <a:noFill/>
                          </a:ln>
                          <a:solidFill>
                            <a:schemeClr val="tx1"/>
                          </a:solidFill>
                          <a:effectLst/>
                          <a:latin typeface="+mn-lt"/>
                          <a:ea typeface="微軟正黑體" pitchFamily="34" charset="-120"/>
                        </a:rPr>
                        <a:t>*</a:t>
                      </a:r>
                      <a:endParaRPr kumimoji="0" lang="en-US" altLang="zh-TW" sz="1600" b="1" i="0" u="none" strike="noStrike" cap="none" normalizeH="0" baseline="0" dirty="0">
                        <a:ln>
                          <a:noFill/>
                        </a:ln>
                        <a:solidFill>
                          <a:schemeClr val="tx1"/>
                        </a:solidFill>
                        <a:effectLst/>
                        <a:latin typeface="+mn-lt"/>
                        <a:ea typeface="微軟正黑體" pitchFamily="34" charset="-120"/>
                      </a:endParaRP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15117"/>
                  </a:ext>
                </a:extLst>
              </a:tr>
              <a:tr h="1626749">
                <a:tc>
                  <a:txBody>
                    <a:bodyPr/>
                    <a:lstStyle/>
                    <a:p>
                      <a:pPr marL="0" algn="ctr" defTabSz="914400" rtl="0" eaLnBrk="1" latinLnBrk="0" hangingPunct="1"/>
                      <a:r>
                        <a:rPr lang="zh-TW" altLang="en-US" sz="1600" b="1" kern="1200" baseline="0" dirty="0">
                          <a:solidFill>
                            <a:schemeClr val="bg1"/>
                          </a:solidFill>
                          <a:latin typeface="+mn-lt"/>
                          <a:ea typeface="微軟正黑體" panose="020B0604030504040204" pitchFamily="34" charset="-120"/>
                          <a:cs typeface="+mn-cs"/>
                        </a:rPr>
                        <a:t>基金級別</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174625" indent="-174625" algn="just">
                        <a:buFont typeface="Arial" panose="020B0604020202020204" pitchFamily="34" charset="0"/>
                        <a:buChar char="•"/>
                      </a:pPr>
                      <a:r>
                        <a:rPr lang="zh-TW" altLang="en-US" sz="1600" b="1" kern="1200" baseline="0" dirty="0">
                          <a:solidFill>
                            <a:schemeClr val="tx1"/>
                          </a:solidFill>
                          <a:latin typeface="+mn-lt"/>
                          <a:ea typeface="微軟正黑體" panose="020B0604030504040204" pitchFamily="34" charset="-120"/>
                          <a:cs typeface="+mn-cs"/>
                        </a:rPr>
                        <a:t>一般型</a:t>
                      </a:r>
                      <a:endParaRPr lang="en-US" altLang="zh-TW" sz="1600" b="1" kern="1200" baseline="0" dirty="0">
                        <a:solidFill>
                          <a:schemeClr val="tx1"/>
                        </a:solidFill>
                        <a:latin typeface="+mn-lt"/>
                        <a:ea typeface="微軟正黑體" panose="020B0604030504040204" pitchFamily="34" charset="-120"/>
                        <a:cs typeface="+mn-cs"/>
                      </a:endParaRPr>
                    </a:p>
                    <a:p>
                      <a:pPr marL="174625" indent="-174625" algn="just">
                        <a:buFont typeface="Arial" panose="020B0604020202020204" pitchFamily="34" charset="0"/>
                        <a:buChar char="•"/>
                      </a:pPr>
                      <a:r>
                        <a:rPr lang="en-US" altLang="zh-TW" sz="1600" b="1" kern="1200" baseline="0" dirty="0">
                          <a:solidFill>
                            <a:schemeClr val="tx1"/>
                          </a:solidFill>
                          <a:latin typeface="+mn-lt"/>
                          <a:ea typeface="微軟正黑體" panose="020B0604030504040204" pitchFamily="34" charset="-120"/>
                          <a:cs typeface="+mn-cs"/>
                        </a:rPr>
                        <a:t>N</a:t>
                      </a:r>
                      <a:r>
                        <a:rPr lang="zh-TW" altLang="en-US" sz="1600" b="1" kern="1200" baseline="0" dirty="0">
                          <a:solidFill>
                            <a:schemeClr val="tx1"/>
                          </a:solidFill>
                          <a:latin typeface="+mn-lt"/>
                          <a:ea typeface="微軟正黑體" panose="020B0604030504040204" pitchFamily="34" charset="-120"/>
                          <a:cs typeface="+mn-cs"/>
                        </a:rPr>
                        <a:t>類型</a:t>
                      </a:r>
                      <a:endParaRPr lang="en-US" altLang="zh-TW" sz="1600" b="1" kern="1200" baseline="0" dirty="0">
                        <a:solidFill>
                          <a:schemeClr val="tx1"/>
                        </a:solidFill>
                        <a:latin typeface="+mn-lt"/>
                        <a:ea typeface="微軟正黑體" panose="020B0604030504040204" pitchFamily="34" charset="-120"/>
                        <a:cs typeface="+mn-cs"/>
                      </a:endParaRP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normalizeH="0" baseline="0" dirty="0">
                          <a:ln>
                            <a:noFill/>
                          </a:ln>
                          <a:solidFill>
                            <a:schemeClr val="bg1"/>
                          </a:solidFill>
                          <a:effectLst/>
                          <a:latin typeface="+mn-lt"/>
                          <a:ea typeface="微軟正黑體" pitchFamily="34" charset="-120"/>
                          <a:cs typeface="+mn-cs"/>
                        </a:rPr>
                        <a:t>手續費率</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174625" indent="-174625" algn="l">
                        <a:buFont typeface="Arial" panose="020B0604020202020204" pitchFamily="34" charset="0"/>
                        <a:buChar char="•"/>
                      </a:pPr>
                      <a:r>
                        <a:rPr lang="zh-TW" altLang="en-US" sz="1600" b="1" kern="1200" baseline="0" dirty="0">
                          <a:solidFill>
                            <a:schemeClr val="tx1"/>
                          </a:solidFill>
                          <a:latin typeface="+mn-lt"/>
                          <a:ea typeface="微軟正黑體" panose="020B0604030504040204" pitchFamily="34" charset="-120"/>
                          <a:cs typeface="+mn-cs"/>
                        </a:rPr>
                        <a:t>前收：最高不超過</a:t>
                      </a:r>
                      <a:r>
                        <a:rPr lang="en-US" altLang="zh-TW" sz="1600" b="1" kern="1200" baseline="0" dirty="0">
                          <a:solidFill>
                            <a:schemeClr val="tx1"/>
                          </a:solidFill>
                          <a:latin typeface="+mn-lt"/>
                          <a:ea typeface="微軟正黑體" panose="020B0604030504040204" pitchFamily="34" charset="-120"/>
                          <a:cs typeface="+mn-cs"/>
                        </a:rPr>
                        <a:t>4%</a:t>
                      </a:r>
                    </a:p>
                    <a:p>
                      <a:pPr marL="174625" indent="-174625" algn="l">
                        <a:buFont typeface="Arial" panose="020B0604020202020204" pitchFamily="34" charset="0"/>
                        <a:buChar char="•"/>
                      </a:pPr>
                      <a:r>
                        <a:rPr lang="zh-TW" altLang="en-US" sz="1600" b="1" kern="1200" baseline="0" dirty="0">
                          <a:solidFill>
                            <a:schemeClr val="tx1"/>
                          </a:solidFill>
                          <a:latin typeface="+mn-lt"/>
                          <a:ea typeface="微軟正黑體" panose="020B0604030504040204" pitchFamily="34" charset="-120"/>
                          <a:cs typeface="+mn-cs"/>
                        </a:rPr>
                        <a:t>後收：</a:t>
                      </a:r>
                      <a:r>
                        <a:rPr lang="en-US" altLang="zh-TW" sz="1600" b="1" kern="1200" baseline="0" dirty="0">
                          <a:solidFill>
                            <a:schemeClr val="tx1"/>
                          </a:solidFill>
                          <a:latin typeface="+mn-lt"/>
                          <a:ea typeface="微軟正黑體" panose="020B0604030504040204" pitchFamily="34" charset="-120"/>
                          <a:cs typeface="+mn-cs"/>
                        </a:rPr>
                        <a:t>N</a:t>
                      </a:r>
                      <a:r>
                        <a:rPr lang="zh-TW" altLang="en-US" sz="1600" b="1" kern="1200" baseline="0" dirty="0">
                          <a:solidFill>
                            <a:schemeClr val="tx1"/>
                          </a:solidFill>
                          <a:latin typeface="+mn-lt"/>
                          <a:ea typeface="微軟正黑體" panose="020B0604030504040204" pitchFamily="34" charset="-120"/>
                          <a:cs typeface="+mn-cs"/>
                        </a:rPr>
                        <a:t>類型持有未滿</a:t>
                      </a:r>
                      <a:r>
                        <a:rPr lang="en-US" altLang="zh-TW" sz="1600" b="1" kern="1200" baseline="0" dirty="0">
                          <a:solidFill>
                            <a:schemeClr val="tx1"/>
                          </a:solidFill>
                          <a:latin typeface="+mn-lt"/>
                          <a:ea typeface="微軟正黑體" panose="020B0604030504040204" pitchFamily="34" charset="-120"/>
                          <a:cs typeface="+mn-cs"/>
                        </a:rPr>
                        <a:t>1</a:t>
                      </a:r>
                      <a:r>
                        <a:rPr lang="zh-TW" altLang="en-US" sz="1600" b="1" kern="1200" baseline="0" dirty="0">
                          <a:solidFill>
                            <a:schemeClr val="tx1"/>
                          </a:solidFill>
                          <a:latin typeface="+mn-lt"/>
                          <a:ea typeface="微軟正黑體" panose="020B0604030504040204" pitchFamily="34" charset="-120"/>
                          <a:cs typeface="+mn-cs"/>
                        </a:rPr>
                        <a:t>、</a:t>
                      </a:r>
                      <a:r>
                        <a:rPr lang="en-US" altLang="zh-TW" sz="1600" b="1" kern="1200" baseline="0" dirty="0">
                          <a:solidFill>
                            <a:schemeClr val="tx1"/>
                          </a:solidFill>
                          <a:latin typeface="+mn-lt"/>
                          <a:ea typeface="微軟正黑體" panose="020B0604030504040204" pitchFamily="34" charset="-120"/>
                          <a:cs typeface="+mn-cs"/>
                        </a:rPr>
                        <a:t>2</a:t>
                      </a:r>
                      <a:r>
                        <a:rPr lang="zh-TW" altLang="en-US" sz="1600" b="1" kern="1200" baseline="0" dirty="0">
                          <a:solidFill>
                            <a:schemeClr val="tx1"/>
                          </a:solidFill>
                          <a:latin typeface="+mn-lt"/>
                          <a:ea typeface="微軟正黑體" panose="020B0604030504040204" pitchFamily="34" charset="-120"/>
                          <a:cs typeface="+mn-cs"/>
                        </a:rPr>
                        <a:t>、</a:t>
                      </a:r>
                      <a:r>
                        <a:rPr lang="en-US" altLang="zh-TW" sz="1600" b="1" kern="1200" baseline="0" dirty="0">
                          <a:solidFill>
                            <a:schemeClr val="tx1"/>
                          </a:solidFill>
                          <a:latin typeface="+mn-lt"/>
                          <a:ea typeface="微軟正黑體" panose="020B0604030504040204" pitchFamily="34" charset="-120"/>
                          <a:cs typeface="+mn-cs"/>
                        </a:rPr>
                        <a:t>3</a:t>
                      </a:r>
                      <a:r>
                        <a:rPr lang="zh-TW" altLang="en-US" sz="1600" b="1" kern="1200" baseline="0" dirty="0">
                          <a:solidFill>
                            <a:schemeClr val="tx1"/>
                          </a:solidFill>
                          <a:latin typeface="+mn-lt"/>
                          <a:ea typeface="微軟正黑體" panose="020B0604030504040204" pitchFamily="34" charset="-120"/>
                          <a:cs typeface="+mn-cs"/>
                        </a:rPr>
                        <a:t>年，手續費率分別為</a:t>
                      </a:r>
                      <a:r>
                        <a:rPr lang="en-US" altLang="zh-TW" sz="1600" b="1" kern="1200" baseline="0" dirty="0">
                          <a:solidFill>
                            <a:schemeClr val="tx1"/>
                          </a:solidFill>
                          <a:latin typeface="+mn-lt"/>
                          <a:ea typeface="微軟正黑體" panose="020B0604030504040204" pitchFamily="34" charset="-120"/>
                          <a:cs typeface="+mn-cs"/>
                        </a:rPr>
                        <a:t>3%</a:t>
                      </a:r>
                      <a:r>
                        <a:rPr lang="zh-TW" altLang="en-US" sz="1600" b="1" kern="1200" baseline="0" dirty="0">
                          <a:solidFill>
                            <a:schemeClr val="tx1"/>
                          </a:solidFill>
                          <a:latin typeface="+mn-lt"/>
                          <a:ea typeface="微軟正黑體" panose="020B0604030504040204" pitchFamily="34" charset="-120"/>
                          <a:cs typeface="+mn-cs"/>
                        </a:rPr>
                        <a:t>、</a:t>
                      </a:r>
                      <a:r>
                        <a:rPr lang="en-US" altLang="zh-TW" sz="1600" b="1" kern="1200" baseline="0" dirty="0">
                          <a:solidFill>
                            <a:schemeClr val="tx1"/>
                          </a:solidFill>
                          <a:latin typeface="+mn-lt"/>
                          <a:ea typeface="微軟正黑體" panose="020B0604030504040204" pitchFamily="34" charset="-120"/>
                          <a:cs typeface="+mn-cs"/>
                        </a:rPr>
                        <a:t>2%</a:t>
                      </a:r>
                      <a:r>
                        <a:rPr lang="zh-TW" altLang="en-US" sz="1600" b="1" kern="1200" baseline="0" dirty="0">
                          <a:solidFill>
                            <a:schemeClr val="tx1"/>
                          </a:solidFill>
                          <a:latin typeface="+mn-lt"/>
                          <a:ea typeface="微軟正黑體" panose="020B0604030504040204" pitchFamily="34" charset="-120"/>
                          <a:cs typeface="+mn-cs"/>
                        </a:rPr>
                        <a:t>、</a:t>
                      </a:r>
                      <a:r>
                        <a:rPr lang="en-US" altLang="zh-TW" sz="1600" b="1" kern="1200" baseline="0" dirty="0">
                          <a:solidFill>
                            <a:schemeClr val="tx1"/>
                          </a:solidFill>
                          <a:latin typeface="+mn-lt"/>
                          <a:ea typeface="微軟正黑體" panose="020B0604030504040204" pitchFamily="34" charset="-120"/>
                          <a:cs typeface="+mn-cs"/>
                        </a:rPr>
                        <a:t>1%</a:t>
                      </a:r>
                      <a:r>
                        <a:rPr lang="zh-TW" altLang="en-US" sz="1600" b="1" kern="1200" baseline="0" dirty="0">
                          <a:solidFill>
                            <a:schemeClr val="tx1"/>
                          </a:solidFill>
                          <a:latin typeface="+mn-lt"/>
                          <a:ea typeface="微軟正黑體" panose="020B0604030504040204" pitchFamily="34" charset="-120"/>
                          <a:cs typeface="+mn-cs"/>
                        </a:rPr>
                        <a:t>，於買回時以申購金額或贖回金額孰低計收，滿</a:t>
                      </a:r>
                      <a:r>
                        <a:rPr lang="en-US" altLang="zh-TW" sz="1600" b="1" kern="1200" baseline="0" dirty="0">
                          <a:solidFill>
                            <a:schemeClr val="tx1"/>
                          </a:solidFill>
                          <a:latin typeface="+mn-lt"/>
                          <a:ea typeface="微軟正黑體" panose="020B0604030504040204" pitchFamily="34" charset="-120"/>
                          <a:cs typeface="+mn-cs"/>
                        </a:rPr>
                        <a:t>3</a:t>
                      </a:r>
                      <a:r>
                        <a:rPr lang="zh-TW" altLang="en-US" sz="1600" b="1" kern="1200" baseline="0" dirty="0">
                          <a:solidFill>
                            <a:schemeClr val="tx1"/>
                          </a:solidFill>
                          <a:latin typeface="+mn-lt"/>
                          <a:ea typeface="微軟正黑體" panose="020B0604030504040204" pitchFamily="34" charset="-120"/>
                          <a:cs typeface="+mn-cs"/>
                        </a:rPr>
                        <a:t>年者免付</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50867">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經理公司</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ctr" latinLnBrk="0" hangingPunct="1">
                        <a:lnSpc>
                          <a:spcPct val="100000"/>
                        </a:lnSpc>
                        <a:spcBef>
                          <a:spcPct val="0"/>
                        </a:spcBef>
                        <a:spcAft>
                          <a:spcPct val="0"/>
                        </a:spcAft>
                        <a:buClrTx/>
                        <a:buSzTx/>
                        <a:buFont typeface="Arial" charset="0"/>
                        <a:buNone/>
                        <a:tabLst/>
                        <a:defRPr/>
                      </a:pPr>
                      <a:r>
                        <a:rPr kumimoji="0" lang="zh-TW" altLang="en-US" sz="1600" b="1" i="0" u="none" strike="noStrike" cap="none" normalizeH="0" baseline="0" dirty="0">
                          <a:ln>
                            <a:noFill/>
                          </a:ln>
                          <a:solidFill>
                            <a:schemeClr val="tx1"/>
                          </a:solidFill>
                          <a:effectLst/>
                          <a:latin typeface="+mn-lt"/>
                          <a:ea typeface="微軟正黑體" pitchFamily="34" charset="-120"/>
                        </a:rPr>
                        <a:t>第一金投信</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ct val="0"/>
                        </a:spcBef>
                        <a:spcAft>
                          <a:spcPct val="0"/>
                        </a:spcAft>
                        <a:buClrTx/>
                        <a:buSzTx/>
                        <a:buFont typeface="Arial" charset="0"/>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保管銀行</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zh-TW" altLang="en-US" sz="1600" b="1" i="0" u="none" strike="noStrike" cap="none" normalizeH="0" baseline="0" dirty="0">
                          <a:ln>
                            <a:noFill/>
                          </a:ln>
                          <a:solidFill>
                            <a:schemeClr val="tx1"/>
                          </a:solidFill>
                          <a:effectLst/>
                          <a:latin typeface="+mn-lt"/>
                          <a:ea typeface="微軟正黑體" pitchFamily="34" charset="-120"/>
                        </a:rPr>
                        <a:t>兆豐國際商業銀行</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1116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cap="none" normalizeH="0" baseline="0" dirty="0">
                          <a:ln>
                            <a:noFill/>
                          </a:ln>
                          <a:solidFill>
                            <a:schemeClr val="bg1"/>
                          </a:solidFill>
                          <a:effectLst/>
                          <a:latin typeface="+mn-lt"/>
                          <a:ea typeface="微軟正黑體" pitchFamily="34" charset="-120"/>
                        </a:rPr>
                        <a:t>經理費率</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174625" marR="0" lvl="0" indent="-174625" algn="just" defTabSz="914400" rtl="0" eaLnBrk="1" fontAlgn="ctr" latinLnBrk="0" hangingPunct="1">
                        <a:lnSpc>
                          <a:spcPct val="100000"/>
                        </a:lnSpc>
                        <a:spcBef>
                          <a:spcPct val="0"/>
                        </a:spcBef>
                        <a:spcAft>
                          <a:spcPct val="0"/>
                        </a:spcAft>
                        <a:buClrTx/>
                        <a:buSzTx/>
                        <a:buFont typeface="Arial" panose="020B0604020202020204" pitchFamily="34" charset="0"/>
                        <a:buChar char="•"/>
                        <a:tabLst/>
                        <a:defRPr/>
                      </a:pPr>
                      <a:r>
                        <a:rPr lang="en-US" altLang="zh-TW" sz="1600" b="1" kern="1200" baseline="0" dirty="0">
                          <a:solidFill>
                            <a:schemeClr val="tx1"/>
                          </a:solidFill>
                          <a:latin typeface="+mn-lt"/>
                          <a:ea typeface="微軟正黑體" panose="020B0604030504040204" pitchFamily="34" charset="-120"/>
                          <a:cs typeface="+mn-cs"/>
                        </a:rPr>
                        <a:t>10</a:t>
                      </a:r>
                      <a:r>
                        <a:rPr lang="zh-TW" altLang="en-US" sz="1600" b="1" kern="1200" baseline="0" dirty="0">
                          <a:solidFill>
                            <a:schemeClr val="tx1"/>
                          </a:solidFill>
                          <a:latin typeface="+mn-lt"/>
                          <a:ea typeface="微軟正黑體" panose="020B0604030504040204" pitchFamily="34" charset="-120"/>
                          <a:cs typeface="+mn-cs"/>
                        </a:rPr>
                        <a:t>億元</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含</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以下：每年</a:t>
                      </a:r>
                      <a:r>
                        <a:rPr lang="en-US" altLang="zh-TW" sz="1600" b="1" kern="1200" baseline="0" dirty="0">
                          <a:solidFill>
                            <a:schemeClr val="tx1"/>
                          </a:solidFill>
                          <a:latin typeface="+mn-lt"/>
                          <a:ea typeface="微軟正黑體" panose="020B0604030504040204" pitchFamily="34" charset="-120"/>
                          <a:cs typeface="+mn-cs"/>
                        </a:rPr>
                        <a:t>1.8%</a:t>
                      </a:r>
                      <a:r>
                        <a:rPr lang="zh-TW" altLang="en-US" sz="1600" b="1" kern="1200" baseline="0" dirty="0">
                          <a:solidFill>
                            <a:schemeClr val="tx1"/>
                          </a:solidFill>
                          <a:latin typeface="+mn-lt"/>
                          <a:ea typeface="微軟正黑體" panose="020B0604030504040204" pitchFamily="34" charset="-120"/>
                          <a:cs typeface="+mn-cs"/>
                        </a:rPr>
                        <a:t>；</a:t>
                      </a:r>
                      <a:endParaRPr lang="en-US" altLang="zh-TW" sz="1600" b="1" kern="1200" baseline="0" dirty="0">
                        <a:solidFill>
                          <a:schemeClr val="tx1"/>
                        </a:solidFill>
                        <a:latin typeface="+mn-lt"/>
                        <a:ea typeface="微軟正黑體" panose="020B0604030504040204" pitchFamily="34" charset="-120"/>
                        <a:cs typeface="+mn-cs"/>
                      </a:endParaRPr>
                    </a:p>
                    <a:p>
                      <a:pPr marL="174625" marR="0" lvl="0" indent="-174625" algn="just" defTabSz="914400" rtl="0" eaLnBrk="1" fontAlgn="ctr" latinLnBrk="0" hangingPunct="1">
                        <a:lnSpc>
                          <a:spcPct val="100000"/>
                        </a:lnSpc>
                        <a:spcBef>
                          <a:spcPct val="0"/>
                        </a:spcBef>
                        <a:spcAft>
                          <a:spcPct val="0"/>
                        </a:spcAft>
                        <a:buClrTx/>
                        <a:buSzTx/>
                        <a:buFont typeface="Arial" panose="020B0604020202020204" pitchFamily="34" charset="0"/>
                        <a:buChar char="•"/>
                        <a:tabLst/>
                        <a:defRPr/>
                      </a:pPr>
                      <a:r>
                        <a:rPr lang="zh-TW" altLang="en-US" sz="1600" b="1" kern="1200" baseline="0" dirty="0">
                          <a:solidFill>
                            <a:schemeClr val="tx1"/>
                          </a:solidFill>
                          <a:latin typeface="+mn-lt"/>
                          <a:ea typeface="微軟正黑體" panose="020B0604030504040204" pitchFamily="34" charset="-120"/>
                          <a:cs typeface="+mn-cs"/>
                        </a:rPr>
                        <a:t>逾</a:t>
                      </a:r>
                      <a:r>
                        <a:rPr lang="en-US" altLang="zh-TW" sz="1600" b="1" kern="1200" baseline="0" dirty="0">
                          <a:solidFill>
                            <a:schemeClr val="tx1"/>
                          </a:solidFill>
                          <a:latin typeface="+mn-lt"/>
                          <a:ea typeface="微軟正黑體" panose="020B0604030504040204" pitchFamily="34" charset="-120"/>
                          <a:cs typeface="+mn-cs"/>
                        </a:rPr>
                        <a:t>10</a:t>
                      </a:r>
                      <a:r>
                        <a:rPr lang="zh-TW" altLang="en-US" sz="1600" b="1" kern="1200" baseline="0" dirty="0">
                          <a:solidFill>
                            <a:schemeClr val="tx1"/>
                          </a:solidFill>
                          <a:latin typeface="+mn-lt"/>
                          <a:ea typeface="微軟正黑體" panose="020B0604030504040204" pitchFamily="34" charset="-120"/>
                          <a:cs typeface="+mn-cs"/>
                        </a:rPr>
                        <a:t>億元</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不含</a:t>
                      </a:r>
                      <a:r>
                        <a:rPr lang="en-US" altLang="zh-TW" sz="1600" b="1" kern="1200" baseline="0" dirty="0">
                          <a:solidFill>
                            <a:schemeClr val="tx1"/>
                          </a:solidFill>
                          <a:latin typeface="+mn-lt"/>
                          <a:ea typeface="微軟正黑體" panose="020B0604030504040204" pitchFamily="34" charset="-120"/>
                          <a:cs typeface="+mn-cs"/>
                        </a:rPr>
                        <a:t>)~20</a:t>
                      </a:r>
                      <a:r>
                        <a:rPr lang="zh-TW" altLang="en-US" sz="1600" b="1" kern="1200" baseline="0" dirty="0">
                          <a:solidFill>
                            <a:schemeClr val="tx1"/>
                          </a:solidFill>
                          <a:latin typeface="+mn-lt"/>
                          <a:ea typeface="微軟正黑體" panose="020B0604030504040204" pitchFamily="34" charset="-120"/>
                          <a:cs typeface="+mn-cs"/>
                        </a:rPr>
                        <a:t>億元</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含</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：每年</a:t>
                      </a:r>
                      <a:r>
                        <a:rPr lang="en-US" altLang="zh-TW" sz="1600" b="1" kern="1200" baseline="0" dirty="0">
                          <a:solidFill>
                            <a:schemeClr val="tx1"/>
                          </a:solidFill>
                          <a:latin typeface="+mn-lt"/>
                          <a:ea typeface="微軟正黑體" panose="020B0604030504040204" pitchFamily="34" charset="-120"/>
                          <a:cs typeface="+mn-cs"/>
                        </a:rPr>
                        <a:t>1.65%</a:t>
                      </a:r>
                      <a:r>
                        <a:rPr lang="zh-TW" altLang="en-US" sz="1600" b="1" kern="1200" baseline="0" dirty="0">
                          <a:solidFill>
                            <a:schemeClr val="tx1"/>
                          </a:solidFill>
                          <a:latin typeface="+mn-lt"/>
                          <a:ea typeface="微軟正黑體" panose="020B0604030504040204" pitchFamily="34" charset="-120"/>
                          <a:cs typeface="+mn-cs"/>
                        </a:rPr>
                        <a:t>；</a:t>
                      </a:r>
                      <a:endParaRPr lang="en-US" altLang="zh-TW" sz="1600" b="1" kern="1200" baseline="0" dirty="0">
                        <a:solidFill>
                          <a:schemeClr val="tx1"/>
                        </a:solidFill>
                        <a:latin typeface="+mn-lt"/>
                        <a:ea typeface="微軟正黑體" panose="020B0604030504040204" pitchFamily="34" charset="-120"/>
                        <a:cs typeface="+mn-cs"/>
                      </a:endParaRPr>
                    </a:p>
                    <a:p>
                      <a:pPr marL="174625" marR="0" lvl="0" indent="-174625" algn="just" defTabSz="914400" rtl="0" eaLnBrk="1" fontAlgn="ctr" latinLnBrk="0" hangingPunct="1">
                        <a:lnSpc>
                          <a:spcPct val="100000"/>
                        </a:lnSpc>
                        <a:spcBef>
                          <a:spcPct val="0"/>
                        </a:spcBef>
                        <a:spcAft>
                          <a:spcPct val="0"/>
                        </a:spcAft>
                        <a:buClrTx/>
                        <a:buSzTx/>
                        <a:buFont typeface="Arial" panose="020B0604020202020204" pitchFamily="34" charset="0"/>
                        <a:buChar char="•"/>
                        <a:tabLst/>
                        <a:defRPr/>
                      </a:pPr>
                      <a:r>
                        <a:rPr lang="zh-TW" altLang="en-US" sz="1600" b="1" kern="1200" baseline="0" dirty="0">
                          <a:solidFill>
                            <a:schemeClr val="tx1"/>
                          </a:solidFill>
                          <a:latin typeface="+mn-lt"/>
                          <a:ea typeface="微軟正黑體" panose="020B0604030504040204" pitchFamily="34" charset="-120"/>
                          <a:cs typeface="+mn-cs"/>
                        </a:rPr>
                        <a:t>逾</a:t>
                      </a:r>
                      <a:r>
                        <a:rPr lang="en-US" altLang="zh-TW" sz="1600" b="1" kern="1200" baseline="0" dirty="0">
                          <a:solidFill>
                            <a:schemeClr val="tx1"/>
                          </a:solidFill>
                          <a:latin typeface="+mn-lt"/>
                          <a:ea typeface="微軟正黑體" panose="020B0604030504040204" pitchFamily="34" charset="-120"/>
                          <a:cs typeface="+mn-cs"/>
                        </a:rPr>
                        <a:t>20</a:t>
                      </a:r>
                      <a:r>
                        <a:rPr lang="zh-TW" altLang="en-US" sz="1600" b="1" kern="1200" baseline="0" dirty="0">
                          <a:solidFill>
                            <a:schemeClr val="tx1"/>
                          </a:solidFill>
                          <a:latin typeface="+mn-lt"/>
                          <a:ea typeface="微軟正黑體" panose="020B0604030504040204" pitchFamily="34" charset="-120"/>
                          <a:cs typeface="+mn-cs"/>
                        </a:rPr>
                        <a:t>億元</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不含</a:t>
                      </a:r>
                      <a:r>
                        <a:rPr lang="en-US" altLang="zh-TW" sz="1600" b="1" kern="1200" baseline="0" dirty="0">
                          <a:solidFill>
                            <a:schemeClr val="tx1"/>
                          </a:solidFill>
                          <a:latin typeface="+mn-lt"/>
                          <a:ea typeface="微軟正黑體" panose="020B0604030504040204" pitchFamily="34" charset="-120"/>
                          <a:cs typeface="+mn-cs"/>
                        </a:rPr>
                        <a:t>)</a:t>
                      </a:r>
                      <a:r>
                        <a:rPr lang="zh-TW" altLang="en-US" sz="1600" b="1" kern="1200" baseline="0" dirty="0">
                          <a:solidFill>
                            <a:schemeClr val="tx1"/>
                          </a:solidFill>
                          <a:latin typeface="+mn-lt"/>
                          <a:ea typeface="微軟正黑體" panose="020B0604030504040204" pitchFamily="34" charset="-120"/>
                          <a:cs typeface="+mn-cs"/>
                        </a:rPr>
                        <a:t>：每年</a:t>
                      </a:r>
                      <a:r>
                        <a:rPr lang="en-US" altLang="zh-TW" sz="1600" b="1" kern="1200" baseline="0" dirty="0">
                          <a:solidFill>
                            <a:schemeClr val="tx1"/>
                          </a:solidFill>
                          <a:latin typeface="+mn-lt"/>
                          <a:ea typeface="微軟正黑體" panose="020B0604030504040204" pitchFamily="34" charset="-120"/>
                          <a:cs typeface="+mn-cs"/>
                        </a:rPr>
                        <a:t>1.5%</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ct val="0"/>
                        </a:spcBef>
                        <a:spcAft>
                          <a:spcPct val="0"/>
                        </a:spcAft>
                        <a:buClrTx/>
                        <a:buSzTx/>
                        <a:buFont typeface="Arial" charset="0"/>
                        <a:buNone/>
                        <a:tabLst/>
                        <a:defRPr/>
                      </a:pPr>
                      <a:r>
                        <a:rPr kumimoji="0" lang="zh-TW" altLang="en-US" sz="1600" b="1" i="0" u="none" strike="noStrike" kern="1200" cap="none" normalizeH="0" baseline="0" dirty="0">
                          <a:ln>
                            <a:noFill/>
                          </a:ln>
                          <a:solidFill>
                            <a:schemeClr val="bg1"/>
                          </a:solidFill>
                          <a:effectLst/>
                          <a:latin typeface="+mn-lt"/>
                          <a:ea typeface="微軟正黑體" pitchFamily="34" charset="-120"/>
                          <a:cs typeface="+mn-cs"/>
                        </a:rPr>
                        <a:t>保管費率</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ctr" latinLnBrk="0" hangingPunct="1">
                        <a:lnSpc>
                          <a:spcPct val="100000"/>
                        </a:lnSpc>
                        <a:spcBef>
                          <a:spcPct val="0"/>
                        </a:spcBef>
                        <a:spcAft>
                          <a:spcPct val="0"/>
                        </a:spcAft>
                        <a:buClrTx/>
                        <a:buSzTx/>
                        <a:buFont typeface="Arial" charset="0"/>
                        <a:buNone/>
                        <a:tabLst/>
                        <a:defRPr/>
                      </a:pPr>
                      <a:r>
                        <a:rPr kumimoji="0" lang="zh-TW" altLang="en-US" sz="1600" b="1" i="0" u="none" strike="noStrike" kern="1200" cap="none" normalizeH="0" baseline="0" dirty="0">
                          <a:ln>
                            <a:noFill/>
                          </a:ln>
                          <a:solidFill>
                            <a:schemeClr val="tx1"/>
                          </a:solidFill>
                          <a:effectLst/>
                          <a:latin typeface="+mn-lt"/>
                          <a:ea typeface="微軟正黑體" pitchFamily="34" charset="-120"/>
                          <a:cs typeface="+mn-cs"/>
                        </a:rPr>
                        <a:t>每年 </a:t>
                      </a:r>
                      <a:r>
                        <a:rPr kumimoji="0" lang="en-US" altLang="zh-TW" sz="1600" b="1" i="0" u="none" strike="noStrike" kern="1200" cap="none" normalizeH="0" baseline="0" dirty="0">
                          <a:ln>
                            <a:noFill/>
                          </a:ln>
                          <a:solidFill>
                            <a:schemeClr val="tx1"/>
                          </a:solidFill>
                          <a:effectLst/>
                          <a:latin typeface="+mn-lt"/>
                          <a:ea typeface="微軟正黑體" pitchFamily="34" charset="-120"/>
                          <a:cs typeface="+mn-cs"/>
                        </a:rPr>
                        <a:t>0.27%</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606044">
                <a:tc>
                  <a:txBody>
                    <a:bodyPr/>
                    <a:lstStyle/>
                    <a:p>
                      <a:pPr marL="0" algn="ctr" defTabSz="914400" rtl="0" eaLnBrk="1" latinLnBrk="0" hangingPunct="1"/>
                      <a:r>
                        <a:rPr lang="zh-TW" altLang="en-US" sz="1600" b="1" kern="1200" baseline="0" dirty="0">
                          <a:solidFill>
                            <a:schemeClr val="bg1"/>
                          </a:solidFill>
                          <a:latin typeface="+mn-lt"/>
                          <a:ea typeface="微軟正黑體" pitchFamily="34" charset="-120"/>
                          <a:cs typeface="+mn-cs"/>
                        </a:rPr>
                        <a:t>績效指標</a:t>
                      </a:r>
                      <a:endParaRPr lang="en-US" altLang="zh-TW" sz="1600" b="1" kern="1200" baseline="0" dirty="0">
                        <a:solidFill>
                          <a:schemeClr val="bg1"/>
                        </a:solidFill>
                        <a:latin typeface="+mn-lt"/>
                        <a:ea typeface="微軟正黑體" pitchFamily="34" charset="-120"/>
                        <a:cs typeface="+mn-cs"/>
                      </a:endParaRPr>
                    </a:p>
                    <a:p>
                      <a:pPr marL="0" algn="ctr" defTabSz="914400" rtl="0" eaLnBrk="1" latinLnBrk="0" hangingPunct="1"/>
                      <a:r>
                        <a:rPr lang="en-US" altLang="zh-TW" sz="1600" b="1" kern="1200" baseline="0" dirty="0">
                          <a:solidFill>
                            <a:schemeClr val="bg1"/>
                          </a:solidFill>
                          <a:latin typeface="+mn-lt"/>
                          <a:ea typeface="微軟正黑體" pitchFamily="34" charset="-120"/>
                          <a:cs typeface="+mn-cs"/>
                        </a:rPr>
                        <a:t>Benchmark</a:t>
                      </a:r>
                      <a:endParaRPr lang="zh-TW" altLang="en-US" sz="1600" b="1" kern="1200" baseline="0" dirty="0">
                        <a:solidFill>
                          <a:schemeClr val="bg1"/>
                        </a:solidFill>
                        <a:latin typeface="+mn-lt"/>
                        <a:ea typeface="微軟正黑體" pitchFamily="34" charset="-120"/>
                        <a:cs typeface="+mn-cs"/>
                      </a:endParaRP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1" strike="noStrike" kern="1200" baseline="0" dirty="0">
                          <a:solidFill>
                            <a:schemeClr val="tx1"/>
                          </a:solidFill>
                          <a:latin typeface="+mn-lt"/>
                          <a:ea typeface="微軟正黑體" panose="020B0604030504040204" pitchFamily="34" charset="-120"/>
                          <a:cs typeface="+mn-cs"/>
                        </a:rPr>
                        <a:t>STOXX </a:t>
                      </a:r>
                      <a:r>
                        <a:rPr lang="zh-TW" altLang="en-US" sz="1600" b="1" strike="noStrike" kern="1200" baseline="0" dirty="0">
                          <a:solidFill>
                            <a:schemeClr val="tx1"/>
                          </a:solidFill>
                          <a:latin typeface="+mn-lt"/>
                          <a:ea typeface="微軟正黑體" panose="020B0604030504040204" pitchFamily="34" charset="-120"/>
                          <a:cs typeface="+mn-cs"/>
                        </a:rPr>
                        <a:t>全球遊戲電競指數</a:t>
                      </a:r>
                      <a:r>
                        <a:rPr lang="en-US" altLang="zh-TW" sz="1600" b="1" strike="noStrike" kern="1200" baseline="0" dirty="0">
                          <a:solidFill>
                            <a:schemeClr val="tx1"/>
                          </a:solidFill>
                          <a:latin typeface="+mn-lt"/>
                          <a:ea typeface="微軟正黑體" panose="020B0604030504040204" pitchFamily="34" charset="-120"/>
                          <a:cs typeface="+mn-cs"/>
                        </a:rPr>
                        <a:t>(</a:t>
                      </a:r>
                      <a:r>
                        <a:rPr lang="en-US" altLang="zh-TW" sz="1600" b="1" i="0" u="none" strike="noStrike" kern="1200" baseline="0" dirty="0">
                          <a:solidFill>
                            <a:schemeClr val="tx1"/>
                          </a:solidFill>
                          <a:latin typeface="+mn-lt"/>
                          <a:ea typeface="+mn-ea"/>
                          <a:cs typeface="+mn-cs"/>
                        </a:rPr>
                        <a:t>STXCVGEU Index</a:t>
                      </a:r>
                      <a:r>
                        <a:rPr lang="en-US" altLang="zh-TW" sz="1600" b="1" strike="noStrike" kern="1200" baseline="0" dirty="0">
                          <a:solidFill>
                            <a:schemeClr val="tx1"/>
                          </a:solidFill>
                          <a:latin typeface="+mn-lt"/>
                          <a:ea typeface="微軟正黑體" panose="020B0604030504040204" pitchFamily="34" charset="-120"/>
                          <a:cs typeface="+mn-cs"/>
                        </a:rPr>
                        <a:t>)</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r>
                        <a:rPr lang="zh-TW" altLang="en-US" sz="1600" b="1" kern="1200" baseline="0" dirty="0">
                          <a:solidFill>
                            <a:schemeClr val="bg1"/>
                          </a:solidFill>
                          <a:latin typeface="+mn-lt"/>
                          <a:ea typeface="微軟正黑體" pitchFamily="34" charset="-120"/>
                          <a:cs typeface="+mn-cs"/>
                        </a:rPr>
                        <a:t>買回付款</a:t>
                      </a: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just"/>
                      <a:r>
                        <a:rPr kumimoji="0" lang="zh-TW" altLang="en-US" sz="1600" b="1" i="0" u="none" strike="noStrike" kern="1200" cap="none" normalizeH="0" baseline="0" dirty="0">
                          <a:ln>
                            <a:noFill/>
                          </a:ln>
                          <a:solidFill>
                            <a:schemeClr val="tx1"/>
                          </a:solidFill>
                          <a:effectLst/>
                          <a:latin typeface="+mn-lt"/>
                          <a:ea typeface="微軟正黑體" pitchFamily="34" charset="-120"/>
                          <a:cs typeface="+mn-cs"/>
                        </a:rPr>
                        <a:t>申請日後次</a:t>
                      </a:r>
                      <a:r>
                        <a:rPr kumimoji="0" lang="en-US" altLang="zh-TW" sz="1600" b="1" i="0" u="none" strike="noStrike" kern="1200" cap="none" normalizeH="0" baseline="0" dirty="0">
                          <a:ln>
                            <a:noFill/>
                          </a:ln>
                          <a:solidFill>
                            <a:schemeClr val="tx1"/>
                          </a:solidFill>
                          <a:effectLst/>
                          <a:latin typeface="+mn-lt"/>
                          <a:ea typeface="微軟正黑體" pitchFamily="34" charset="-120"/>
                          <a:cs typeface="+mn-cs"/>
                        </a:rPr>
                        <a:t>7</a:t>
                      </a:r>
                      <a:r>
                        <a:rPr kumimoji="0" lang="zh-TW" altLang="en-US" sz="1600" b="1" i="0" u="none" strike="noStrike" kern="1200" cap="none" normalizeH="0" baseline="0" dirty="0">
                          <a:ln>
                            <a:noFill/>
                          </a:ln>
                          <a:solidFill>
                            <a:schemeClr val="tx1"/>
                          </a:solidFill>
                          <a:effectLst/>
                          <a:latin typeface="+mn-lt"/>
                          <a:ea typeface="微軟正黑體" pitchFamily="34" charset="-120"/>
                          <a:cs typeface="+mn-cs"/>
                        </a:rPr>
                        <a:t>個營業日內</a:t>
                      </a:r>
                      <a:endParaRPr kumimoji="0" lang="en-US" altLang="zh-TW" sz="1600" b="1" i="0" u="none" strike="noStrike" kern="1200" cap="none" normalizeH="0" baseline="0" dirty="0">
                        <a:ln>
                          <a:noFill/>
                        </a:ln>
                        <a:solidFill>
                          <a:schemeClr val="tx1"/>
                        </a:solidFill>
                        <a:effectLst/>
                        <a:latin typeface="+mn-lt"/>
                        <a:ea typeface="微軟正黑體" pitchFamily="34" charset="-120"/>
                        <a:cs typeface="+mn-cs"/>
                      </a:endParaRPr>
                    </a:p>
                    <a:p>
                      <a:pPr algn="just"/>
                      <a:r>
                        <a:rPr kumimoji="0" lang="en-US" altLang="zh-TW" sz="1600" b="1" i="0" u="none" strike="noStrike" kern="1200" cap="none" normalizeH="0" baseline="0" dirty="0">
                          <a:ln>
                            <a:noFill/>
                          </a:ln>
                          <a:solidFill>
                            <a:schemeClr val="tx1"/>
                          </a:solidFill>
                          <a:effectLst/>
                          <a:latin typeface="+mn-lt"/>
                          <a:ea typeface="微軟正黑體" pitchFamily="34" charset="-120"/>
                          <a:cs typeface="+mn-cs"/>
                        </a:rPr>
                        <a:t>(</a:t>
                      </a:r>
                      <a:r>
                        <a:rPr kumimoji="0" lang="zh-TW" altLang="en-US" sz="1600" b="1" i="0" u="none" strike="noStrike" kern="1200" cap="none" normalizeH="0" baseline="0" dirty="0">
                          <a:ln>
                            <a:noFill/>
                          </a:ln>
                          <a:solidFill>
                            <a:schemeClr val="tx1"/>
                          </a:solidFill>
                          <a:effectLst/>
                          <a:latin typeface="+mn-lt"/>
                          <a:ea typeface="微軟正黑體" pitchFamily="34" charset="-120"/>
                          <a:cs typeface="+mn-cs"/>
                        </a:rPr>
                        <a:t>一般</a:t>
                      </a:r>
                      <a:r>
                        <a:rPr kumimoji="0" lang="en-US" altLang="zh-TW" sz="1600" b="1" i="0" u="none" strike="noStrike" kern="1200" cap="none" normalizeH="0" baseline="0" dirty="0">
                          <a:ln>
                            <a:noFill/>
                          </a:ln>
                          <a:solidFill>
                            <a:schemeClr val="tx1"/>
                          </a:solidFill>
                          <a:effectLst/>
                          <a:latin typeface="+mn-lt"/>
                          <a:ea typeface="微軟正黑體" pitchFamily="34" charset="-120"/>
                          <a:cs typeface="+mn-cs"/>
                        </a:rPr>
                        <a:t>T+5</a:t>
                      </a:r>
                      <a:r>
                        <a:rPr kumimoji="0" lang="zh-TW" altLang="en-US" sz="1600" b="1" i="0" u="none" strike="noStrike" kern="1200" cap="none" normalizeH="0" baseline="0" dirty="0">
                          <a:ln>
                            <a:noFill/>
                          </a:ln>
                          <a:solidFill>
                            <a:schemeClr val="tx1"/>
                          </a:solidFill>
                          <a:effectLst/>
                          <a:latin typeface="+mn-lt"/>
                          <a:ea typeface="微軟正黑體" pitchFamily="34" charset="-120"/>
                          <a:cs typeface="+mn-cs"/>
                        </a:rPr>
                        <a:t>日</a:t>
                      </a:r>
                      <a:r>
                        <a:rPr kumimoji="0" lang="en-US" altLang="zh-TW" sz="1600" b="1" i="0" u="none" strike="noStrike" kern="1200" cap="none" normalizeH="0" baseline="0" dirty="0">
                          <a:ln>
                            <a:noFill/>
                          </a:ln>
                          <a:solidFill>
                            <a:schemeClr val="tx1"/>
                          </a:solidFill>
                          <a:effectLst/>
                          <a:latin typeface="+mn-lt"/>
                          <a:ea typeface="微軟正黑體" pitchFamily="34" charset="-120"/>
                          <a:cs typeface="+mn-cs"/>
                        </a:rPr>
                        <a:t>)</a:t>
                      </a:r>
                      <a:endParaRPr lang="zh-TW" altLang="en-US" sz="1600" b="1" kern="1200" baseline="0" dirty="0">
                        <a:solidFill>
                          <a:schemeClr val="tx1"/>
                        </a:solidFill>
                        <a:latin typeface="+mn-lt"/>
                        <a:ea typeface="微軟正黑體" panose="020B0604030504040204" pitchFamily="34" charset="-120"/>
                        <a:cs typeface="+mn-cs"/>
                      </a:endParaRPr>
                    </a:p>
                  </a:txBody>
                  <a:tcPr marL="91423" marR="9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3003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23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p:txBody>
          <a:bodyPr/>
          <a:lstStyle/>
          <a:p>
            <a:pPr lvl="0"/>
            <a:r>
              <a:rPr lang="en-US" altLang="zh-TW"/>
              <a:t>eSports</a:t>
            </a:r>
            <a:r>
              <a:rPr lang="zh-TW" altLang="en-US"/>
              <a:t>指數表現</a:t>
            </a:r>
            <a:endParaRPr lang="zh-TW" altLang="en-US" dirty="0"/>
          </a:p>
        </p:txBody>
      </p:sp>
      <p:sp>
        <p:nvSpPr>
          <p:cNvPr id="6" name="文字版面配置區 3"/>
          <p:cNvSpPr>
            <a:spLocks noGrp="1"/>
          </p:cNvSpPr>
          <p:nvPr>
            <p:ph type="body" sz="half" idx="2"/>
          </p:nvPr>
        </p:nvSpPr>
        <p:spPr/>
        <p:txBody>
          <a:bodyPr/>
          <a:lstStyle/>
          <a:p>
            <a:r>
              <a:rPr lang="zh-TW" altLang="en-US" dirty="0"/>
              <a:t>資料來源：</a:t>
            </a:r>
            <a:r>
              <a:rPr lang="en-US" altLang="zh-TW" dirty="0"/>
              <a:t>Bloomberg</a:t>
            </a:r>
            <a:r>
              <a:rPr lang="zh-TW" altLang="en-US" dirty="0"/>
              <a:t>，第一金投信整理，截至</a:t>
            </a:r>
            <a:r>
              <a:rPr lang="en-US" altLang="zh-TW" dirty="0"/>
              <a:t>2025/6/30</a:t>
            </a:r>
          </a:p>
          <a:p>
            <a:r>
              <a:rPr lang="en-US" altLang="zh-TW" dirty="0"/>
              <a:t>*GICS_INDUSTRY_GROUP</a:t>
            </a:r>
          </a:p>
        </p:txBody>
      </p:sp>
      <p:sp>
        <p:nvSpPr>
          <p:cNvPr id="2" name="內容版面配置區 1"/>
          <p:cNvSpPr>
            <a:spLocks noGrp="1"/>
          </p:cNvSpPr>
          <p:nvPr>
            <p:ph idx="10"/>
          </p:nvPr>
        </p:nvSpPr>
        <p:spPr/>
        <p:txBody>
          <a:bodyPr/>
          <a:lstStyle/>
          <a:p>
            <a:r>
              <a:rPr lang="en-US" altLang="zh-TW"/>
              <a:t>Stoxx Global eSports</a:t>
            </a:r>
            <a:r>
              <a:rPr lang="zh-TW" altLang="en-US"/>
              <a:t>指數次產業表現</a:t>
            </a:r>
            <a:r>
              <a:rPr lang="en-US" altLang="zh-TW"/>
              <a:t>(%)</a:t>
            </a:r>
            <a:endParaRPr lang="zh-TW" altLang="en-US" dirty="0"/>
          </a:p>
        </p:txBody>
      </p:sp>
      <p:sp>
        <p:nvSpPr>
          <p:cNvPr id="7" name="內容版面配置區 6">
            <a:extLst>
              <a:ext uri="{FF2B5EF4-FFF2-40B4-BE49-F238E27FC236}">
                <a16:creationId xmlns:a16="http://schemas.microsoft.com/office/drawing/2014/main" id="{B0672823-97B4-4074-A43A-C6FCE38725DA}"/>
              </a:ext>
            </a:extLst>
          </p:cNvPr>
          <p:cNvSpPr>
            <a:spLocks noGrp="1"/>
          </p:cNvSpPr>
          <p:nvPr>
            <p:ph idx="1"/>
          </p:nvPr>
        </p:nvSpPr>
        <p:spPr/>
        <p:txBody>
          <a:bodyPr/>
          <a:lstStyle/>
          <a:p>
            <a:pPr marL="0" indent="0">
              <a:buNone/>
            </a:pPr>
            <a:r>
              <a:rPr lang="zh-TW" altLang="en-US" dirty="0"/>
              <a:t>隨著以伊停戰、降息預期增強，加上總預算案有望通過，利多帶動美股拉升並創高，</a:t>
            </a:r>
            <a:r>
              <a:rPr lang="en-US" altLang="zh-TW" dirty="0"/>
              <a:t>6</a:t>
            </a:r>
            <a:r>
              <a:rPr lang="zh-TW" altLang="en-US" dirty="0"/>
              <a:t>月標普</a:t>
            </a:r>
            <a:r>
              <a:rPr lang="en-US" altLang="zh-TW" dirty="0"/>
              <a:t>500</a:t>
            </a:r>
            <a:r>
              <a:rPr lang="zh-TW" altLang="en-US" dirty="0"/>
              <a:t>上漲</a:t>
            </a:r>
            <a:r>
              <a:rPr lang="en-US" altLang="zh-TW" dirty="0"/>
              <a:t>5.0%</a:t>
            </a:r>
            <a:r>
              <a:rPr lang="zh-TW" altLang="en-US" dirty="0"/>
              <a:t>，</a:t>
            </a:r>
            <a:r>
              <a:rPr lang="en-US" altLang="zh-TW" dirty="0"/>
              <a:t>eSports</a:t>
            </a:r>
            <a:r>
              <a:rPr lang="zh-TW" altLang="en-US" dirty="0"/>
              <a:t>指數漲</a:t>
            </a:r>
            <a:r>
              <a:rPr lang="en-US" altLang="zh-TW" dirty="0"/>
              <a:t>11.6%</a:t>
            </a:r>
            <a:r>
              <a:rPr lang="zh-TW" altLang="zh-TW" dirty="0"/>
              <a:t> 。</a:t>
            </a:r>
            <a:r>
              <a:rPr lang="zh-TW" altLang="en-US" dirty="0"/>
              <a:t>類股全數上漲，半導體、遊戲類股續強，軟體、</a:t>
            </a:r>
            <a:r>
              <a:rPr lang="zh-TW" altLang="en-US"/>
              <a:t>非必須消費服務表現</a:t>
            </a:r>
            <a:r>
              <a:rPr lang="zh-TW" altLang="en-US" dirty="0"/>
              <a:t>亦不錯，零售、硬體相關則漲幅居後</a:t>
            </a:r>
            <a:r>
              <a:rPr lang="zh-TW" altLang="zh-TW" dirty="0"/>
              <a:t>。</a:t>
            </a:r>
            <a:endParaRPr lang="zh-TW" altLang="en-US" dirty="0"/>
          </a:p>
        </p:txBody>
      </p:sp>
      <p:graphicFrame>
        <p:nvGraphicFramePr>
          <p:cNvPr id="16" name="圖表 15">
            <a:extLst>
              <a:ext uri="{FF2B5EF4-FFF2-40B4-BE49-F238E27FC236}">
                <a16:creationId xmlns:a16="http://schemas.microsoft.com/office/drawing/2014/main" id="{34A764D2-83BB-46AA-88D0-BFFA98DE277C}"/>
              </a:ext>
            </a:extLst>
          </p:cNvPr>
          <p:cNvGraphicFramePr/>
          <p:nvPr>
            <p:extLst>
              <p:ext uri="{D42A27DB-BD31-4B8C-83A1-F6EECF244321}">
                <p14:modId xmlns:p14="http://schemas.microsoft.com/office/powerpoint/2010/main" val="2497261716"/>
              </p:ext>
            </p:extLst>
          </p:nvPr>
        </p:nvGraphicFramePr>
        <p:xfrm>
          <a:off x="251400" y="2672798"/>
          <a:ext cx="8641200" cy="334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285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97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E96665-287E-4AD0-8B44-EC62CD0A4F3D}"/>
              </a:ext>
            </a:extLst>
          </p:cNvPr>
          <p:cNvSpPr>
            <a:spLocks noGrp="1"/>
          </p:cNvSpPr>
          <p:nvPr>
            <p:ph type="title"/>
          </p:nvPr>
        </p:nvSpPr>
        <p:spPr/>
        <p:txBody>
          <a:bodyPr/>
          <a:lstStyle/>
          <a:p>
            <a:r>
              <a:rPr lang="en-US" altLang="zh-TW" dirty="0"/>
              <a:t>eSports</a:t>
            </a:r>
            <a:r>
              <a:rPr lang="zh-TW" altLang="en-US" dirty="0"/>
              <a:t>指數走勢</a:t>
            </a:r>
          </a:p>
        </p:txBody>
      </p:sp>
      <p:sp>
        <p:nvSpPr>
          <p:cNvPr id="3" name="文字版面配置區 2">
            <a:extLst>
              <a:ext uri="{FF2B5EF4-FFF2-40B4-BE49-F238E27FC236}">
                <a16:creationId xmlns:a16="http://schemas.microsoft.com/office/drawing/2014/main" id="{FF4A6998-1D07-43AE-9161-26BF18D10B39}"/>
              </a:ext>
            </a:extLst>
          </p:cNvPr>
          <p:cNvSpPr>
            <a:spLocks noGrp="1"/>
          </p:cNvSpPr>
          <p:nvPr>
            <p:ph type="body" sz="half" idx="2"/>
          </p:nvPr>
        </p:nvSpPr>
        <p:spPr/>
        <p:txBody>
          <a:bodyPr/>
          <a:lstStyle/>
          <a:p>
            <a:r>
              <a:rPr lang="zh-TW" altLang="en-US" dirty="0"/>
              <a:t>資料來源：</a:t>
            </a:r>
            <a:r>
              <a:rPr lang="en-US" altLang="zh-TW" dirty="0"/>
              <a:t>Bloomberg</a:t>
            </a:r>
            <a:r>
              <a:rPr lang="zh-TW" altLang="en-US" dirty="0"/>
              <a:t>，第一金投信整理，截至</a:t>
            </a:r>
            <a:r>
              <a:rPr lang="en-US" altLang="zh-TW" dirty="0"/>
              <a:t>2025/6/30</a:t>
            </a:r>
            <a:endParaRPr lang="zh-TW" altLang="en-US" dirty="0"/>
          </a:p>
        </p:txBody>
      </p:sp>
      <p:sp>
        <p:nvSpPr>
          <p:cNvPr id="7" name="內容版面配置區 6">
            <a:extLst>
              <a:ext uri="{FF2B5EF4-FFF2-40B4-BE49-F238E27FC236}">
                <a16:creationId xmlns:a16="http://schemas.microsoft.com/office/drawing/2014/main" id="{CC82F8CF-1AE6-4526-AF68-5B369029BA78}"/>
              </a:ext>
            </a:extLst>
          </p:cNvPr>
          <p:cNvSpPr>
            <a:spLocks noGrp="1"/>
          </p:cNvSpPr>
          <p:nvPr>
            <p:ph idx="12"/>
          </p:nvPr>
        </p:nvSpPr>
        <p:spPr/>
        <p:txBody>
          <a:bodyPr/>
          <a:lstStyle/>
          <a:p>
            <a:r>
              <a:rPr lang="en-US" altLang="zh-TW" dirty="0" err="1"/>
              <a:t>Stoxx</a:t>
            </a:r>
            <a:r>
              <a:rPr lang="en-US" altLang="zh-TW" dirty="0"/>
              <a:t> Global eSports</a:t>
            </a:r>
            <a:r>
              <a:rPr lang="zh-TW" altLang="en-US" dirty="0"/>
              <a:t>指數走勢</a:t>
            </a:r>
          </a:p>
          <a:p>
            <a:endParaRPr lang="zh-TW" altLang="en-US" dirty="0"/>
          </a:p>
        </p:txBody>
      </p:sp>
      <p:pic>
        <p:nvPicPr>
          <p:cNvPr id="5" name="圖片 4">
            <a:extLst>
              <a:ext uri="{FF2B5EF4-FFF2-40B4-BE49-F238E27FC236}">
                <a16:creationId xmlns:a16="http://schemas.microsoft.com/office/drawing/2014/main" id="{FEEC1403-2D49-4C69-8846-C729BBFF1E55}"/>
              </a:ext>
            </a:extLst>
          </p:cNvPr>
          <p:cNvPicPr>
            <a:picLocks noChangeAspect="1"/>
          </p:cNvPicPr>
          <p:nvPr/>
        </p:nvPicPr>
        <p:blipFill>
          <a:blip r:embed="rId3"/>
          <a:stretch>
            <a:fillRect/>
          </a:stretch>
        </p:blipFill>
        <p:spPr>
          <a:xfrm>
            <a:off x="0" y="1592648"/>
            <a:ext cx="9144000" cy="4428712"/>
          </a:xfrm>
          <a:prstGeom prst="rect">
            <a:avLst/>
          </a:prstGeom>
        </p:spPr>
      </p:pic>
    </p:spTree>
    <p:extLst>
      <p:ext uri="{BB962C8B-B14F-4D97-AF65-F5344CB8AC3E}">
        <p14:creationId xmlns:p14="http://schemas.microsoft.com/office/powerpoint/2010/main" val="178402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E96665-287E-4AD0-8B44-EC62CD0A4F3D}"/>
              </a:ext>
            </a:extLst>
          </p:cNvPr>
          <p:cNvSpPr>
            <a:spLocks noGrp="1"/>
          </p:cNvSpPr>
          <p:nvPr>
            <p:ph type="title"/>
          </p:nvPr>
        </p:nvSpPr>
        <p:spPr/>
        <p:txBody>
          <a:bodyPr/>
          <a:lstStyle/>
          <a:p>
            <a:r>
              <a:rPr lang="en-US" altLang="zh-TW" dirty="0"/>
              <a:t>eSports</a:t>
            </a:r>
            <a:r>
              <a:rPr lang="zh-TW" altLang="en-US" dirty="0"/>
              <a:t>指數評價</a:t>
            </a:r>
          </a:p>
        </p:txBody>
      </p:sp>
      <p:sp>
        <p:nvSpPr>
          <p:cNvPr id="8" name="文字版面配置區 7">
            <a:extLst>
              <a:ext uri="{FF2B5EF4-FFF2-40B4-BE49-F238E27FC236}">
                <a16:creationId xmlns:a16="http://schemas.microsoft.com/office/drawing/2014/main" id="{1A2FCB55-30C2-444F-AB8C-63995890B1A3}"/>
              </a:ext>
            </a:extLst>
          </p:cNvPr>
          <p:cNvSpPr>
            <a:spLocks noGrp="1"/>
          </p:cNvSpPr>
          <p:nvPr>
            <p:ph type="body" sz="half" idx="2"/>
          </p:nvPr>
        </p:nvSpPr>
        <p:spPr/>
        <p:txBody>
          <a:bodyPr/>
          <a:lstStyle/>
          <a:p>
            <a:r>
              <a:rPr lang="zh-TW" altLang="en-US" dirty="0"/>
              <a:t>資料來源：</a:t>
            </a:r>
            <a:r>
              <a:rPr lang="en-US" altLang="zh-TW" dirty="0"/>
              <a:t>Bloomberg</a:t>
            </a:r>
            <a:r>
              <a:rPr lang="zh-TW" altLang="en-US" dirty="0"/>
              <a:t>，第一金投信整理，截至</a:t>
            </a:r>
            <a:r>
              <a:rPr lang="en-US" altLang="zh-TW" dirty="0"/>
              <a:t>2025/6/30</a:t>
            </a:r>
          </a:p>
          <a:p>
            <a:endParaRPr lang="zh-TW" altLang="en-US" dirty="0"/>
          </a:p>
        </p:txBody>
      </p:sp>
      <p:sp>
        <p:nvSpPr>
          <p:cNvPr id="3" name="內容版面配置區 2">
            <a:extLst>
              <a:ext uri="{FF2B5EF4-FFF2-40B4-BE49-F238E27FC236}">
                <a16:creationId xmlns:a16="http://schemas.microsoft.com/office/drawing/2014/main" id="{66286276-10D2-4699-BA50-B30E90C2C30D}"/>
              </a:ext>
            </a:extLst>
          </p:cNvPr>
          <p:cNvSpPr>
            <a:spLocks noGrp="1"/>
          </p:cNvSpPr>
          <p:nvPr>
            <p:ph idx="12"/>
          </p:nvPr>
        </p:nvSpPr>
        <p:spPr/>
        <p:txBody>
          <a:bodyPr/>
          <a:lstStyle/>
          <a:p>
            <a:r>
              <a:rPr lang="en-US" altLang="zh-TW" dirty="0" err="1"/>
              <a:t>Stoxx</a:t>
            </a:r>
            <a:r>
              <a:rPr lang="en-US" altLang="zh-TW" dirty="0"/>
              <a:t> Global eSports</a:t>
            </a:r>
            <a:r>
              <a:rPr lang="zh-TW" altLang="en-US" dirty="0"/>
              <a:t>指數</a:t>
            </a:r>
            <a:r>
              <a:rPr lang="en-US" altLang="zh-TW" dirty="0"/>
              <a:t>PE</a:t>
            </a:r>
            <a:r>
              <a:rPr lang="zh-TW" altLang="en-US" dirty="0"/>
              <a:t>、</a:t>
            </a:r>
            <a:r>
              <a:rPr lang="en-US" altLang="zh-TW" dirty="0"/>
              <a:t>PS</a:t>
            </a:r>
            <a:r>
              <a:rPr lang="zh-TW" altLang="en-US" dirty="0"/>
              <a:t>、</a:t>
            </a:r>
            <a:r>
              <a:rPr lang="en-US" altLang="zh-TW" dirty="0"/>
              <a:t>PB</a:t>
            </a:r>
            <a:endParaRPr lang="zh-TW" altLang="en-US" dirty="0"/>
          </a:p>
          <a:p>
            <a:endParaRPr lang="zh-TW" altLang="en-US" dirty="0"/>
          </a:p>
        </p:txBody>
      </p:sp>
      <p:pic>
        <p:nvPicPr>
          <p:cNvPr id="6" name="圖片 5">
            <a:extLst>
              <a:ext uri="{FF2B5EF4-FFF2-40B4-BE49-F238E27FC236}">
                <a16:creationId xmlns:a16="http://schemas.microsoft.com/office/drawing/2014/main" id="{9BE14C77-4048-4CF9-B7D9-3CDF7D7CB399}"/>
              </a:ext>
            </a:extLst>
          </p:cNvPr>
          <p:cNvPicPr>
            <a:picLocks noChangeAspect="1"/>
          </p:cNvPicPr>
          <p:nvPr/>
        </p:nvPicPr>
        <p:blipFill>
          <a:blip r:embed="rId2"/>
          <a:stretch>
            <a:fillRect/>
          </a:stretch>
        </p:blipFill>
        <p:spPr>
          <a:xfrm>
            <a:off x="0" y="1592648"/>
            <a:ext cx="9144000" cy="4428712"/>
          </a:xfrm>
          <a:prstGeom prst="rect">
            <a:avLst/>
          </a:prstGeom>
        </p:spPr>
      </p:pic>
    </p:spTree>
    <p:extLst>
      <p:ext uri="{BB962C8B-B14F-4D97-AF65-F5344CB8AC3E}">
        <p14:creationId xmlns:p14="http://schemas.microsoft.com/office/powerpoint/2010/main" val="28353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E96665-287E-4AD0-8B44-EC62CD0A4F3D}"/>
              </a:ext>
            </a:extLst>
          </p:cNvPr>
          <p:cNvSpPr>
            <a:spLocks noGrp="1"/>
          </p:cNvSpPr>
          <p:nvPr>
            <p:ph type="title"/>
          </p:nvPr>
        </p:nvSpPr>
        <p:spPr/>
        <p:txBody>
          <a:bodyPr/>
          <a:lstStyle/>
          <a:p>
            <a:r>
              <a:rPr lang="en-US" altLang="zh-TW" dirty="0"/>
              <a:t>eSports</a:t>
            </a:r>
            <a:r>
              <a:rPr lang="zh-TW" altLang="en-US" dirty="0"/>
              <a:t>指數獲利</a:t>
            </a:r>
          </a:p>
        </p:txBody>
      </p:sp>
      <p:sp>
        <p:nvSpPr>
          <p:cNvPr id="3" name="文字版面配置區 2">
            <a:extLst>
              <a:ext uri="{FF2B5EF4-FFF2-40B4-BE49-F238E27FC236}">
                <a16:creationId xmlns:a16="http://schemas.microsoft.com/office/drawing/2014/main" id="{FF4A6998-1D07-43AE-9161-26BF18D10B39}"/>
              </a:ext>
            </a:extLst>
          </p:cNvPr>
          <p:cNvSpPr>
            <a:spLocks noGrp="1"/>
          </p:cNvSpPr>
          <p:nvPr>
            <p:ph type="body" sz="half" idx="2"/>
          </p:nvPr>
        </p:nvSpPr>
        <p:spPr/>
        <p:txBody>
          <a:bodyPr/>
          <a:lstStyle/>
          <a:p>
            <a:r>
              <a:rPr lang="zh-TW" altLang="en-US" dirty="0"/>
              <a:t>資料來源：</a:t>
            </a:r>
            <a:r>
              <a:rPr lang="en-US" altLang="zh-TW" dirty="0"/>
              <a:t>Bloomberg</a:t>
            </a:r>
            <a:r>
              <a:rPr lang="zh-TW" altLang="en-US" dirty="0"/>
              <a:t>，第一金投信整理，截至</a:t>
            </a:r>
            <a:r>
              <a:rPr lang="en-US" altLang="zh-TW" dirty="0"/>
              <a:t>2025/6/30</a:t>
            </a:r>
          </a:p>
          <a:p>
            <a:endParaRPr lang="zh-TW" altLang="en-US" dirty="0"/>
          </a:p>
        </p:txBody>
      </p:sp>
      <p:sp>
        <p:nvSpPr>
          <p:cNvPr id="16" name="內容版面配置區 15">
            <a:extLst>
              <a:ext uri="{FF2B5EF4-FFF2-40B4-BE49-F238E27FC236}">
                <a16:creationId xmlns:a16="http://schemas.microsoft.com/office/drawing/2014/main" id="{A0D586DB-16DA-42A5-9726-D8687E02144D}"/>
              </a:ext>
            </a:extLst>
          </p:cNvPr>
          <p:cNvSpPr>
            <a:spLocks noGrp="1"/>
          </p:cNvSpPr>
          <p:nvPr>
            <p:ph idx="12"/>
          </p:nvPr>
        </p:nvSpPr>
        <p:spPr>
          <a:xfrm>
            <a:off x="251399" y="1066141"/>
            <a:ext cx="8641200" cy="323948"/>
          </a:xfrm>
        </p:spPr>
        <p:txBody>
          <a:bodyPr/>
          <a:lstStyle/>
          <a:p>
            <a:r>
              <a:rPr lang="en-US" altLang="zh-TW" dirty="0" err="1"/>
              <a:t>Stoxx</a:t>
            </a:r>
            <a:r>
              <a:rPr lang="en-US" altLang="zh-TW" dirty="0"/>
              <a:t> Global eSports</a:t>
            </a:r>
            <a:r>
              <a:rPr lang="zh-TW" altLang="en-US" dirty="0"/>
              <a:t>指數預估</a:t>
            </a:r>
            <a:r>
              <a:rPr lang="en-US" altLang="zh-TW" dirty="0"/>
              <a:t>EPS</a:t>
            </a:r>
            <a:endParaRPr lang="zh-TW" altLang="en-US" dirty="0"/>
          </a:p>
        </p:txBody>
      </p:sp>
      <p:graphicFrame>
        <p:nvGraphicFramePr>
          <p:cNvPr id="15" name="圖表 14">
            <a:extLst>
              <a:ext uri="{FF2B5EF4-FFF2-40B4-BE49-F238E27FC236}">
                <a16:creationId xmlns:a16="http://schemas.microsoft.com/office/drawing/2014/main" id="{0590169A-95E2-4206-AFFD-B677949C3562}"/>
              </a:ext>
            </a:extLst>
          </p:cNvPr>
          <p:cNvGraphicFramePr/>
          <p:nvPr>
            <p:extLst>
              <p:ext uri="{D42A27DB-BD31-4B8C-83A1-F6EECF244321}">
                <p14:modId xmlns:p14="http://schemas.microsoft.com/office/powerpoint/2010/main" val="2479041488"/>
              </p:ext>
            </p:extLst>
          </p:nvPr>
        </p:nvGraphicFramePr>
        <p:xfrm>
          <a:off x="251399" y="1592648"/>
          <a:ext cx="8641199" cy="442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24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350C75-EF3F-4CCD-8935-B56869E691E5}"/>
              </a:ext>
            </a:extLst>
          </p:cNvPr>
          <p:cNvSpPr>
            <a:spLocks noGrp="1"/>
          </p:cNvSpPr>
          <p:nvPr>
            <p:ph type="title"/>
          </p:nvPr>
        </p:nvSpPr>
        <p:spPr/>
        <p:txBody>
          <a:bodyPr/>
          <a:lstStyle/>
          <a:p>
            <a:r>
              <a:rPr lang="zh-TW" altLang="en-US" dirty="0"/>
              <a:t>電競遊戲生態圈 </a:t>
            </a:r>
            <a:r>
              <a:rPr lang="en-US" altLang="zh-TW" dirty="0"/>
              <a:t>Overview</a:t>
            </a:r>
            <a:endParaRPr lang="zh-TW" altLang="en-US" dirty="0"/>
          </a:p>
        </p:txBody>
      </p:sp>
      <p:sp>
        <p:nvSpPr>
          <p:cNvPr id="3" name="文字版面配置區 2">
            <a:extLst>
              <a:ext uri="{FF2B5EF4-FFF2-40B4-BE49-F238E27FC236}">
                <a16:creationId xmlns:a16="http://schemas.microsoft.com/office/drawing/2014/main" id="{FB084939-7180-44F1-84C6-65FDDA17990F}"/>
              </a:ext>
            </a:extLst>
          </p:cNvPr>
          <p:cNvSpPr>
            <a:spLocks noGrp="1"/>
          </p:cNvSpPr>
          <p:nvPr>
            <p:ph type="body" sz="half" idx="2"/>
          </p:nvPr>
        </p:nvSpPr>
        <p:spPr/>
        <p:txBody>
          <a:bodyPr/>
          <a:lstStyle/>
          <a:p>
            <a:r>
              <a:rPr lang="zh-TW" altLang="en-US" dirty="0"/>
              <a:t>資料來源：第一金投信整理，截至</a:t>
            </a:r>
            <a:r>
              <a:rPr lang="en-US" altLang="zh-TW" dirty="0"/>
              <a:t>2025/6/30</a:t>
            </a:r>
          </a:p>
          <a:p>
            <a:r>
              <a:rPr lang="en-US" altLang="zh-TW" dirty="0"/>
              <a:t>*</a:t>
            </a:r>
            <a:r>
              <a:rPr lang="zh-TW" altLang="en-US" dirty="0"/>
              <a:t>比重為四捨五入</a:t>
            </a:r>
            <a:endParaRPr lang="en-US" altLang="zh-TW" dirty="0"/>
          </a:p>
          <a:p>
            <a:endParaRPr lang="zh-TW" altLang="en-US" dirty="0"/>
          </a:p>
        </p:txBody>
      </p:sp>
      <p:sp>
        <p:nvSpPr>
          <p:cNvPr id="4" name="內容版面配置區 3">
            <a:extLst>
              <a:ext uri="{FF2B5EF4-FFF2-40B4-BE49-F238E27FC236}">
                <a16:creationId xmlns:a16="http://schemas.microsoft.com/office/drawing/2014/main" id="{1E29E8B8-936D-44C8-9F07-7698CC6F5614}"/>
              </a:ext>
            </a:extLst>
          </p:cNvPr>
          <p:cNvSpPr>
            <a:spLocks noGrp="1"/>
          </p:cNvSpPr>
          <p:nvPr>
            <p:ph idx="12"/>
          </p:nvPr>
        </p:nvSpPr>
        <p:spPr>
          <a:xfrm>
            <a:off x="251400" y="1268700"/>
            <a:ext cx="8641200" cy="323948"/>
          </a:xfrm>
        </p:spPr>
        <p:txBody>
          <a:bodyPr/>
          <a:lstStyle/>
          <a:p>
            <a:r>
              <a:rPr lang="en-US" altLang="zh-TW" dirty="0"/>
              <a:t>eSports</a:t>
            </a:r>
            <a:r>
              <a:rPr lang="zh-TW" altLang="en-US" dirty="0"/>
              <a:t>電競產業價值鏈</a:t>
            </a:r>
          </a:p>
        </p:txBody>
      </p:sp>
      <p:grpSp>
        <p:nvGrpSpPr>
          <p:cNvPr id="53" name="群組 52">
            <a:extLst>
              <a:ext uri="{FF2B5EF4-FFF2-40B4-BE49-F238E27FC236}">
                <a16:creationId xmlns:a16="http://schemas.microsoft.com/office/drawing/2014/main" id="{6C7020C2-6B89-4C66-B640-04A9EBD4B2F0}"/>
              </a:ext>
            </a:extLst>
          </p:cNvPr>
          <p:cNvGrpSpPr/>
          <p:nvPr/>
        </p:nvGrpSpPr>
        <p:grpSpPr>
          <a:xfrm>
            <a:off x="251400" y="1714043"/>
            <a:ext cx="8689401" cy="4185921"/>
            <a:chOff x="251400" y="1673818"/>
            <a:chExt cx="8689401" cy="4185921"/>
          </a:xfrm>
        </p:grpSpPr>
        <p:graphicFrame>
          <p:nvGraphicFramePr>
            <p:cNvPr id="6" name="資料庫圖表 5">
              <a:extLst>
                <a:ext uri="{FF2B5EF4-FFF2-40B4-BE49-F238E27FC236}">
                  <a16:creationId xmlns:a16="http://schemas.microsoft.com/office/drawing/2014/main" id="{EA80E150-B61A-4DAE-8C06-A733E90D7E94}"/>
                </a:ext>
              </a:extLst>
            </p:cNvPr>
            <p:cNvGraphicFramePr/>
            <p:nvPr>
              <p:extLst>
                <p:ext uri="{D42A27DB-BD31-4B8C-83A1-F6EECF244321}">
                  <p14:modId xmlns:p14="http://schemas.microsoft.com/office/powerpoint/2010/main" val="2303244728"/>
                </p:ext>
              </p:extLst>
            </p:nvPr>
          </p:nvGraphicFramePr>
          <p:xfrm>
            <a:off x="1922106" y="1754269"/>
            <a:ext cx="5299788" cy="410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a:extLst>
                <a:ext uri="{FF2B5EF4-FFF2-40B4-BE49-F238E27FC236}">
                  <a16:creationId xmlns:a16="http://schemas.microsoft.com/office/drawing/2014/main" id="{1A722431-BD56-4F97-ACAB-913B1FA8C5E7}"/>
                </a:ext>
              </a:extLst>
            </p:cNvPr>
            <p:cNvSpPr/>
            <p:nvPr/>
          </p:nvSpPr>
          <p:spPr>
            <a:xfrm>
              <a:off x="251400" y="1673818"/>
              <a:ext cx="1456102" cy="9126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TW" b="1" dirty="0">
                  <a:sym typeface="Wingdings" panose="05000000000000000000" pitchFamily="2" charset="2"/>
                </a:rPr>
                <a:t></a:t>
              </a:r>
              <a:r>
                <a:rPr lang="zh-TW" altLang="en-US" b="1" dirty="0"/>
                <a:t>遊戲引擎</a:t>
              </a:r>
              <a:endParaRPr lang="en-US" altLang="zh-TW" b="1" dirty="0"/>
            </a:p>
            <a:p>
              <a:pPr algn="ctr"/>
              <a:r>
                <a:rPr lang="en-US" altLang="zh-TW" b="1" dirty="0">
                  <a:sym typeface="Wingdings" panose="05000000000000000000" pitchFamily="2" charset="2"/>
                </a:rPr>
                <a:t>Gen </a:t>
              </a:r>
              <a:r>
                <a:rPr lang="en-US" altLang="zh-TW" b="1" dirty="0"/>
                <a:t>AI</a:t>
              </a:r>
              <a:endParaRPr lang="zh-TW" altLang="en-US" b="1" dirty="0"/>
            </a:p>
          </p:txBody>
        </p:sp>
        <p:sp>
          <p:nvSpPr>
            <p:cNvPr id="11" name="矩形 10">
              <a:extLst>
                <a:ext uri="{FF2B5EF4-FFF2-40B4-BE49-F238E27FC236}">
                  <a16:creationId xmlns:a16="http://schemas.microsoft.com/office/drawing/2014/main" id="{AC6AD0FB-D185-4C5C-9958-69ED9FD0E91F}"/>
                </a:ext>
              </a:extLst>
            </p:cNvPr>
            <p:cNvSpPr/>
            <p:nvPr/>
          </p:nvSpPr>
          <p:spPr>
            <a:xfrm>
              <a:off x="251400" y="4821610"/>
              <a:ext cx="1456102" cy="9126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TW" b="1" dirty="0">
                  <a:sym typeface="Wingdings" panose="05000000000000000000" pitchFamily="2" charset="2"/>
                </a:rPr>
                <a:t> AI</a:t>
              </a:r>
              <a:r>
                <a:rPr lang="zh-TW" altLang="en-US" b="1" dirty="0">
                  <a:sym typeface="Wingdings" panose="05000000000000000000" pitchFamily="2" charset="2"/>
                </a:rPr>
                <a:t>晶片</a:t>
              </a:r>
              <a:r>
                <a:rPr lang="en-US" altLang="zh-TW" b="1" dirty="0">
                  <a:sym typeface="Wingdings" panose="05000000000000000000" pitchFamily="2" charset="2"/>
                </a:rPr>
                <a:t>GPU</a:t>
              </a:r>
              <a:endParaRPr lang="en-US" altLang="zh-TW" b="1" dirty="0"/>
            </a:p>
          </p:txBody>
        </p:sp>
        <p:sp>
          <p:nvSpPr>
            <p:cNvPr id="12" name="矩形 11">
              <a:extLst>
                <a:ext uri="{FF2B5EF4-FFF2-40B4-BE49-F238E27FC236}">
                  <a16:creationId xmlns:a16="http://schemas.microsoft.com/office/drawing/2014/main" id="{A9470A85-6BB6-4315-9CA4-B32A1190E0CE}"/>
                </a:ext>
              </a:extLst>
            </p:cNvPr>
            <p:cNvSpPr/>
            <p:nvPr/>
          </p:nvSpPr>
          <p:spPr>
            <a:xfrm>
              <a:off x="251400" y="3229772"/>
              <a:ext cx="1456102" cy="9126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TW" b="1" dirty="0">
                  <a:sym typeface="Wingdings" panose="05000000000000000000" pitchFamily="2" charset="2"/>
                </a:rPr>
                <a:t></a:t>
              </a:r>
              <a:r>
                <a:rPr lang="zh-TW" altLang="en-US" b="1" dirty="0">
                  <a:sym typeface="Wingdings" panose="05000000000000000000" pitchFamily="2" charset="2"/>
                </a:rPr>
                <a:t>雲服務</a:t>
              </a:r>
              <a:endParaRPr lang="en-US" altLang="zh-TW" b="1" dirty="0">
                <a:sym typeface="Wingdings" panose="05000000000000000000" pitchFamily="2" charset="2"/>
              </a:endParaRPr>
            </a:p>
            <a:p>
              <a:pPr algn="ctr"/>
              <a:r>
                <a:rPr lang="en-US" altLang="zh-TW" b="1" dirty="0">
                  <a:sym typeface="Wingdings" panose="05000000000000000000" pitchFamily="2" charset="2"/>
                </a:rPr>
                <a:t></a:t>
              </a:r>
              <a:r>
                <a:rPr lang="zh-TW" altLang="en-US" b="1" dirty="0">
                  <a:sym typeface="Wingdings" panose="05000000000000000000" pitchFamily="2" charset="2"/>
                </a:rPr>
                <a:t>雲計算</a:t>
              </a:r>
              <a:br>
                <a:rPr lang="en-US" altLang="zh-TW" b="1" dirty="0">
                  <a:sym typeface="Wingdings" panose="05000000000000000000" pitchFamily="2" charset="2"/>
                </a:rPr>
              </a:br>
              <a:r>
                <a:rPr lang="en-US" altLang="zh-TW" b="1" dirty="0">
                  <a:sym typeface="Wingdings" panose="05000000000000000000" pitchFamily="2" charset="2"/>
                </a:rPr>
                <a:t> </a:t>
              </a:r>
              <a:r>
                <a:rPr lang="en-US" altLang="zh-TW" b="1" dirty="0"/>
                <a:t>Ad Agency</a:t>
              </a:r>
              <a:endParaRPr lang="zh-TW" altLang="en-US" b="1" dirty="0"/>
            </a:p>
          </p:txBody>
        </p:sp>
        <p:cxnSp>
          <p:nvCxnSpPr>
            <p:cNvPr id="15" name="接點: 肘形 14">
              <a:extLst>
                <a:ext uri="{FF2B5EF4-FFF2-40B4-BE49-F238E27FC236}">
                  <a16:creationId xmlns:a16="http://schemas.microsoft.com/office/drawing/2014/main" id="{4A50C44D-59B4-449C-BF1C-0F736309AE79}"/>
                </a:ext>
              </a:extLst>
            </p:cNvPr>
            <p:cNvCxnSpPr>
              <a:cxnSpLocks/>
              <a:stCxn id="10" idx="3"/>
            </p:cNvCxnSpPr>
            <p:nvPr/>
          </p:nvCxnSpPr>
          <p:spPr>
            <a:xfrm>
              <a:off x="1707502" y="2130129"/>
              <a:ext cx="597159" cy="142675"/>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接點: 肘形 17">
              <a:extLst>
                <a:ext uri="{FF2B5EF4-FFF2-40B4-BE49-F238E27FC236}">
                  <a16:creationId xmlns:a16="http://schemas.microsoft.com/office/drawing/2014/main" id="{BEB2CDAF-039B-4BA0-8ACB-9DF19ED6D91F}"/>
                </a:ext>
              </a:extLst>
            </p:cNvPr>
            <p:cNvCxnSpPr>
              <a:cxnSpLocks/>
              <a:stCxn id="12" idx="3"/>
            </p:cNvCxnSpPr>
            <p:nvPr/>
          </p:nvCxnSpPr>
          <p:spPr>
            <a:xfrm flipV="1">
              <a:off x="1707502" y="3301109"/>
              <a:ext cx="597159" cy="384974"/>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接點: 肘形 21">
              <a:extLst>
                <a:ext uri="{FF2B5EF4-FFF2-40B4-BE49-F238E27FC236}">
                  <a16:creationId xmlns:a16="http://schemas.microsoft.com/office/drawing/2014/main" id="{759D3D18-64E8-49D1-930C-79CD5126EF40}"/>
                </a:ext>
              </a:extLst>
            </p:cNvPr>
            <p:cNvCxnSpPr>
              <a:cxnSpLocks/>
              <a:stCxn id="11" idx="3"/>
            </p:cNvCxnSpPr>
            <p:nvPr/>
          </p:nvCxnSpPr>
          <p:spPr>
            <a:xfrm>
              <a:off x="1707502" y="5277921"/>
              <a:ext cx="597159" cy="87181"/>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sp>
          <p:nvSpPr>
            <p:cNvPr id="51" name="矩形 50">
              <a:extLst>
                <a:ext uri="{FF2B5EF4-FFF2-40B4-BE49-F238E27FC236}">
                  <a16:creationId xmlns:a16="http://schemas.microsoft.com/office/drawing/2014/main" id="{027723B0-879C-46CA-AFC9-5A809D12E1F3}"/>
                </a:ext>
              </a:extLst>
            </p:cNvPr>
            <p:cNvSpPr/>
            <p:nvPr/>
          </p:nvSpPr>
          <p:spPr>
            <a:xfrm>
              <a:off x="7091264" y="1980263"/>
              <a:ext cx="1849537" cy="253490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TW" b="1" dirty="0">
                  <a:sym typeface="Wingdings" panose="05000000000000000000" pitchFamily="2" charset="2"/>
                </a:rPr>
                <a:t></a:t>
              </a:r>
              <a:r>
                <a:rPr lang="zh-TW" altLang="en-US" b="1" dirty="0">
                  <a:sym typeface="Wingdings" panose="05000000000000000000" pitchFamily="2" charset="2"/>
                </a:rPr>
                <a:t>衍生商機：</a:t>
              </a:r>
              <a:endParaRPr lang="en-US" altLang="zh-TW" b="1" dirty="0">
                <a:sym typeface="Wingdings" panose="05000000000000000000" pitchFamily="2" charset="2"/>
              </a:endParaRPr>
            </a:p>
            <a:p>
              <a:pPr algn="ctr"/>
              <a:r>
                <a:rPr lang="zh-TW" altLang="en-US" b="1" dirty="0">
                  <a:sym typeface="Wingdings" panose="05000000000000000000" pitchFamily="2" charset="2"/>
                </a:rPr>
                <a:t>電競</a:t>
              </a:r>
              <a:r>
                <a:rPr lang="zh-TW" altLang="en-US" b="1" dirty="0"/>
                <a:t>、直播</a:t>
              </a:r>
              <a:r>
                <a:rPr lang="en-US" altLang="zh-TW" b="1" dirty="0"/>
                <a:t>/</a:t>
              </a:r>
              <a:r>
                <a:rPr lang="zh-TW" altLang="en-US" b="1" dirty="0"/>
                <a:t>論壇、電影</a:t>
              </a:r>
              <a:r>
                <a:rPr lang="en-US" altLang="zh-TW" b="1" dirty="0"/>
                <a:t>/IP</a:t>
              </a:r>
              <a:r>
                <a:rPr lang="zh-TW" altLang="en-US" b="1" dirty="0"/>
                <a:t>相關周邊、線上體育遊戲</a:t>
              </a:r>
            </a:p>
          </p:txBody>
        </p:sp>
        <p:sp>
          <p:nvSpPr>
            <p:cNvPr id="52" name="矩形 51">
              <a:extLst>
                <a:ext uri="{FF2B5EF4-FFF2-40B4-BE49-F238E27FC236}">
                  <a16:creationId xmlns:a16="http://schemas.microsoft.com/office/drawing/2014/main" id="{8BC06A40-085E-487F-9BAC-085E96CF4FE3}"/>
                </a:ext>
              </a:extLst>
            </p:cNvPr>
            <p:cNvSpPr/>
            <p:nvPr/>
          </p:nvSpPr>
          <p:spPr>
            <a:xfrm>
              <a:off x="7102143" y="4863141"/>
              <a:ext cx="1838658" cy="9126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TW" b="1" dirty="0">
                  <a:sym typeface="Wingdings" panose="05000000000000000000" pitchFamily="2" charset="2"/>
                </a:rPr>
                <a:t> VR/AR</a:t>
              </a:r>
              <a:r>
                <a:rPr lang="zh-TW" altLang="en-US" b="1" dirty="0">
                  <a:sym typeface="Wingdings" panose="05000000000000000000" pitchFamily="2" charset="2"/>
                </a:rPr>
                <a:t>：</a:t>
              </a:r>
              <a:br>
                <a:rPr lang="en-US" altLang="zh-TW" b="1" dirty="0">
                  <a:sym typeface="Wingdings" panose="05000000000000000000" pitchFamily="2" charset="2"/>
                </a:rPr>
              </a:br>
              <a:r>
                <a:rPr lang="zh-TW" altLang="en-US" b="1" dirty="0"/>
                <a:t>元宇宙</a:t>
              </a:r>
              <a:r>
                <a:rPr lang="en-US" altLang="zh-TW" b="1" dirty="0"/>
                <a:t> </a:t>
              </a:r>
            </a:p>
          </p:txBody>
        </p:sp>
      </p:grpSp>
      <p:cxnSp>
        <p:nvCxnSpPr>
          <p:cNvPr id="27" name="接點: 肘形 17">
            <a:extLst>
              <a:ext uri="{FF2B5EF4-FFF2-40B4-BE49-F238E27FC236}">
                <a16:creationId xmlns:a16="http://schemas.microsoft.com/office/drawing/2014/main" id="{B7A84487-38BF-4ADC-896D-057EE929B2AD}"/>
              </a:ext>
            </a:extLst>
          </p:cNvPr>
          <p:cNvCxnSpPr>
            <a:cxnSpLocks/>
          </p:cNvCxnSpPr>
          <p:nvPr/>
        </p:nvCxnSpPr>
        <p:spPr>
          <a:xfrm rot="16200000" flipH="1">
            <a:off x="1824782" y="3907606"/>
            <a:ext cx="661174" cy="298577"/>
          </a:xfrm>
          <a:prstGeom prst="bentConnector3">
            <a:avLst>
              <a:gd name="adj1" fmla="val 100061"/>
            </a:avLst>
          </a:prstGeom>
          <a:ln>
            <a:tailEnd type="triangle"/>
          </a:ln>
        </p:spPr>
        <p:style>
          <a:lnRef idx="2">
            <a:schemeClr val="accent6"/>
          </a:lnRef>
          <a:fillRef idx="0">
            <a:schemeClr val="accent6"/>
          </a:fillRef>
          <a:effectRef idx="1">
            <a:schemeClr val="accent6"/>
          </a:effectRef>
          <a:fontRef idx="minor">
            <a:schemeClr val="tx1"/>
          </a:fontRef>
        </p:style>
      </p:cxnSp>
      <p:sp>
        <p:nvSpPr>
          <p:cNvPr id="5" name="TextBox 4">
            <a:extLst>
              <a:ext uri="{FF2B5EF4-FFF2-40B4-BE49-F238E27FC236}">
                <a16:creationId xmlns:a16="http://schemas.microsoft.com/office/drawing/2014/main" id="{71EDAAF7-9737-4FBC-8918-5C699CB1DA35}"/>
              </a:ext>
            </a:extLst>
          </p:cNvPr>
          <p:cNvSpPr txBox="1"/>
          <p:nvPr/>
        </p:nvSpPr>
        <p:spPr>
          <a:xfrm>
            <a:off x="575333" y="4448969"/>
            <a:ext cx="808235" cy="400110"/>
          </a:xfrm>
          <a:prstGeom prst="rect">
            <a:avLst/>
          </a:prstGeom>
          <a:noFill/>
        </p:spPr>
        <p:txBody>
          <a:bodyPr wrap="none" rtlCol="0">
            <a:spAutoFit/>
          </a:bodyPr>
          <a:lstStyle/>
          <a:p>
            <a:r>
              <a:rPr lang="en-US" sz="2000" b="1" dirty="0"/>
              <a:t>17.7</a:t>
            </a:r>
            <a:r>
              <a:rPr lang="en-US" dirty="0"/>
              <a:t>%</a:t>
            </a:r>
          </a:p>
        </p:txBody>
      </p:sp>
      <p:sp>
        <p:nvSpPr>
          <p:cNvPr id="17" name="TextBox 16">
            <a:extLst>
              <a:ext uri="{FF2B5EF4-FFF2-40B4-BE49-F238E27FC236}">
                <a16:creationId xmlns:a16="http://schemas.microsoft.com/office/drawing/2014/main" id="{106E56E1-33A3-4A7D-8787-DBB85D488497}"/>
              </a:ext>
            </a:extLst>
          </p:cNvPr>
          <p:cNvSpPr txBox="1"/>
          <p:nvPr/>
        </p:nvSpPr>
        <p:spPr>
          <a:xfrm>
            <a:off x="575333" y="2845450"/>
            <a:ext cx="808235" cy="400110"/>
          </a:xfrm>
          <a:prstGeom prst="rect">
            <a:avLst/>
          </a:prstGeom>
          <a:noFill/>
        </p:spPr>
        <p:txBody>
          <a:bodyPr wrap="none" rtlCol="0">
            <a:spAutoFit/>
          </a:bodyPr>
          <a:lstStyle/>
          <a:p>
            <a:r>
              <a:rPr lang="en-US" sz="2000" b="1" dirty="0"/>
              <a:t>19.2</a:t>
            </a:r>
            <a:r>
              <a:rPr lang="en-US" dirty="0"/>
              <a:t>%</a:t>
            </a:r>
          </a:p>
        </p:txBody>
      </p:sp>
      <p:sp>
        <p:nvSpPr>
          <p:cNvPr id="19" name="TextBox 18">
            <a:extLst>
              <a:ext uri="{FF2B5EF4-FFF2-40B4-BE49-F238E27FC236}">
                <a16:creationId xmlns:a16="http://schemas.microsoft.com/office/drawing/2014/main" id="{B42682DD-98B1-4753-B03E-3514FF565760}"/>
              </a:ext>
            </a:extLst>
          </p:cNvPr>
          <p:cNvSpPr txBox="1"/>
          <p:nvPr/>
        </p:nvSpPr>
        <p:spPr>
          <a:xfrm>
            <a:off x="2614841" y="3856839"/>
            <a:ext cx="808235" cy="400110"/>
          </a:xfrm>
          <a:prstGeom prst="rect">
            <a:avLst/>
          </a:prstGeom>
          <a:noFill/>
        </p:spPr>
        <p:txBody>
          <a:bodyPr wrap="none" rtlCol="0">
            <a:spAutoFit/>
          </a:bodyPr>
          <a:lstStyle/>
          <a:p>
            <a:r>
              <a:rPr lang="en-US" sz="2000" b="1" dirty="0"/>
              <a:t>19.2</a:t>
            </a:r>
            <a:r>
              <a:rPr lang="en-US" dirty="0"/>
              <a:t>%</a:t>
            </a:r>
          </a:p>
        </p:txBody>
      </p:sp>
      <p:sp>
        <p:nvSpPr>
          <p:cNvPr id="20" name="TextBox 19">
            <a:extLst>
              <a:ext uri="{FF2B5EF4-FFF2-40B4-BE49-F238E27FC236}">
                <a16:creationId xmlns:a16="http://schemas.microsoft.com/office/drawing/2014/main" id="{D354BDF1-AB9B-47CC-A772-9513456C3D36}"/>
              </a:ext>
            </a:extLst>
          </p:cNvPr>
          <p:cNvSpPr txBox="1"/>
          <p:nvPr/>
        </p:nvSpPr>
        <p:spPr>
          <a:xfrm>
            <a:off x="7611913" y="1606513"/>
            <a:ext cx="808235" cy="400110"/>
          </a:xfrm>
          <a:prstGeom prst="rect">
            <a:avLst/>
          </a:prstGeom>
          <a:noFill/>
        </p:spPr>
        <p:txBody>
          <a:bodyPr wrap="none" rtlCol="0">
            <a:spAutoFit/>
          </a:bodyPr>
          <a:lstStyle/>
          <a:p>
            <a:r>
              <a:rPr lang="en-US" sz="2000" b="1" dirty="0"/>
              <a:t>18.4</a:t>
            </a:r>
            <a:r>
              <a:rPr lang="en-US" dirty="0"/>
              <a:t>%</a:t>
            </a:r>
          </a:p>
        </p:txBody>
      </p:sp>
      <p:sp>
        <p:nvSpPr>
          <p:cNvPr id="21" name="TextBox 20">
            <a:extLst>
              <a:ext uri="{FF2B5EF4-FFF2-40B4-BE49-F238E27FC236}">
                <a16:creationId xmlns:a16="http://schemas.microsoft.com/office/drawing/2014/main" id="{268C68B2-DC4D-4475-A4B3-25E4C912CC12}"/>
              </a:ext>
            </a:extLst>
          </p:cNvPr>
          <p:cNvSpPr txBox="1"/>
          <p:nvPr/>
        </p:nvSpPr>
        <p:spPr>
          <a:xfrm>
            <a:off x="7676834" y="4549950"/>
            <a:ext cx="678391" cy="400110"/>
          </a:xfrm>
          <a:prstGeom prst="rect">
            <a:avLst/>
          </a:prstGeom>
          <a:noFill/>
        </p:spPr>
        <p:txBody>
          <a:bodyPr wrap="none" rtlCol="0">
            <a:spAutoFit/>
          </a:bodyPr>
          <a:lstStyle/>
          <a:p>
            <a:r>
              <a:rPr lang="en-US" sz="2000" b="1" dirty="0"/>
              <a:t>6.2</a:t>
            </a:r>
            <a:r>
              <a:rPr lang="en-US" dirty="0"/>
              <a:t>%</a:t>
            </a:r>
          </a:p>
        </p:txBody>
      </p:sp>
      <p:sp>
        <p:nvSpPr>
          <p:cNvPr id="23" name="TextBox 22">
            <a:extLst>
              <a:ext uri="{FF2B5EF4-FFF2-40B4-BE49-F238E27FC236}">
                <a16:creationId xmlns:a16="http://schemas.microsoft.com/office/drawing/2014/main" id="{86A22E33-10EA-481F-BAE8-9EBE53240C8A}"/>
              </a:ext>
            </a:extLst>
          </p:cNvPr>
          <p:cNvSpPr txBox="1"/>
          <p:nvPr/>
        </p:nvSpPr>
        <p:spPr>
          <a:xfrm>
            <a:off x="2614374" y="4955749"/>
            <a:ext cx="808235" cy="400110"/>
          </a:xfrm>
          <a:prstGeom prst="rect">
            <a:avLst/>
          </a:prstGeom>
          <a:noFill/>
        </p:spPr>
        <p:txBody>
          <a:bodyPr wrap="none" rtlCol="0">
            <a:spAutoFit/>
          </a:bodyPr>
          <a:lstStyle/>
          <a:p>
            <a:r>
              <a:rPr lang="en-US" sz="2000" b="1" dirty="0"/>
              <a:t>14.0</a:t>
            </a:r>
            <a:r>
              <a:rPr lang="en-US" dirty="0"/>
              <a:t>%</a:t>
            </a:r>
          </a:p>
        </p:txBody>
      </p:sp>
    </p:spTree>
    <p:extLst>
      <p:ext uri="{BB962C8B-B14F-4D97-AF65-F5344CB8AC3E}">
        <p14:creationId xmlns:p14="http://schemas.microsoft.com/office/powerpoint/2010/main" val="125079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1DAD2E00-309C-462A-BBB1-15B182B3EF90}"/>
              </a:ext>
            </a:extLst>
          </p:cNvPr>
          <p:cNvSpPr>
            <a:spLocks noGrp="1"/>
          </p:cNvSpPr>
          <p:nvPr>
            <p:ph type="title"/>
          </p:nvPr>
        </p:nvSpPr>
        <p:spPr>
          <a:xfrm>
            <a:off x="251399" y="44530"/>
            <a:ext cx="8209139" cy="1143000"/>
          </a:xfrm>
        </p:spPr>
        <p:txBody>
          <a:bodyPr/>
          <a:lstStyle/>
          <a:p>
            <a:r>
              <a:rPr lang="en-US" altLang="zh-TW" dirty="0"/>
              <a:t>eSports</a:t>
            </a:r>
            <a:r>
              <a:rPr lang="zh-TW" altLang="en-US" dirty="0"/>
              <a:t>產業配置</a:t>
            </a:r>
          </a:p>
        </p:txBody>
      </p:sp>
      <p:sp>
        <p:nvSpPr>
          <p:cNvPr id="8" name="文字版面配置區 7">
            <a:extLst>
              <a:ext uri="{FF2B5EF4-FFF2-40B4-BE49-F238E27FC236}">
                <a16:creationId xmlns:a16="http://schemas.microsoft.com/office/drawing/2014/main" id="{8C8A7738-832A-4642-A07A-E10397168EA1}"/>
              </a:ext>
            </a:extLst>
          </p:cNvPr>
          <p:cNvSpPr>
            <a:spLocks noGrp="1"/>
          </p:cNvSpPr>
          <p:nvPr>
            <p:ph type="body" sz="half" idx="2"/>
          </p:nvPr>
        </p:nvSpPr>
        <p:spPr/>
        <p:txBody>
          <a:bodyPr/>
          <a:lstStyle/>
          <a:p>
            <a:r>
              <a:rPr lang="zh-TW" altLang="en-US" dirty="0"/>
              <a:t>資料來源：第一金投信整理，截至</a:t>
            </a:r>
            <a:r>
              <a:rPr lang="en-US" altLang="zh-TW" dirty="0"/>
              <a:t>2025/6/30</a:t>
            </a:r>
          </a:p>
        </p:txBody>
      </p:sp>
      <p:graphicFrame>
        <p:nvGraphicFramePr>
          <p:cNvPr id="6" name="Chart 5">
            <a:extLst>
              <a:ext uri="{FF2B5EF4-FFF2-40B4-BE49-F238E27FC236}">
                <a16:creationId xmlns:a16="http://schemas.microsoft.com/office/drawing/2014/main" id="{82AFB643-6FFA-4861-8DCF-6CF707A45285}"/>
              </a:ext>
            </a:extLst>
          </p:cNvPr>
          <p:cNvGraphicFramePr>
            <a:graphicFrameLocks/>
          </p:cNvGraphicFramePr>
          <p:nvPr>
            <p:extLst>
              <p:ext uri="{D42A27DB-BD31-4B8C-83A1-F6EECF244321}">
                <p14:modId xmlns:p14="http://schemas.microsoft.com/office/powerpoint/2010/main" val="2824155874"/>
              </p:ext>
            </p:extLst>
          </p:nvPr>
        </p:nvGraphicFramePr>
        <p:xfrm>
          <a:off x="251399" y="1187530"/>
          <a:ext cx="8717503" cy="4833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71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51400" y="44530"/>
            <a:ext cx="8641200" cy="1143000"/>
          </a:xfrm>
        </p:spPr>
        <p:txBody>
          <a:bodyPr/>
          <a:lstStyle/>
          <a:p>
            <a:r>
              <a:rPr lang="zh-TW" altLang="en-US" dirty="0"/>
              <a:t>投資組合</a:t>
            </a:r>
            <a:r>
              <a:rPr lang="en-US" altLang="zh-TW" dirty="0"/>
              <a:t>—</a:t>
            </a:r>
            <a:r>
              <a:rPr lang="zh-TW" altLang="en-US" dirty="0">
                <a:sym typeface="Times New Roman" panose="02020603050405020304" pitchFamily="18" charset="0"/>
              </a:rPr>
              <a:t>前</a:t>
            </a:r>
            <a:r>
              <a:rPr lang="zh-TW" altLang="en-US" dirty="0">
                <a:sym typeface="新細明體" panose="02020500000000000000" pitchFamily="18" charset="-120"/>
              </a:rPr>
              <a:t>十大標的</a:t>
            </a:r>
            <a:r>
              <a:rPr lang="zh-TW" altLang="en-US" dirty="0"/>
              <a:t>差異說明</a:t>
            </a:r>
          </a:p>
        </p:txBody>
      </p:sp>
      <p:sp>
        <p:nvSpPr>
          <p:cNvPr id="9" name="文字版面配置區 8"/>
          <p:cNvSpPr>
            <a:spLocks noGrp="1"/>
          </p:cNvSpPr>
          <p:nvPr>
            <p:ph type="body" sz="half" idx="2"/>
          </p:nvPr>
        </p:nvSpPr>
        <p:spPr/>
        <p:txBody>
          <a:bodyPr/>
          <a:lstStyle/>
          <a:p>
            <a:r>
              <a:rPr lang="zh-TW" altLang="en-US" dirty="0"/>
              <a:t>資料來源：第一金投信，截至</a:t>
            </a:r>
            <a:r>
              <a:rPr lang="en-US" altLang="zh-TW" dirty="0"/>
              <a:t>2025/6/30</a:t>
            </a:r>
            <a:r>
              <a:rPr lang="zh-TW" altLang="en-US" dirty="0"/>
              <a:t>，*新增前十大持股</a:t>
            </a:r>
            <a:endParaRPr lang="en-US" altLang="zh-TW" dirty="0"/>
          </a:p>
          <a:p>
            <a:r>
              <a:rPr lang="zh-TW" altLang="zh-TW" b="1" dirty="0"/>
              <a:t>投資人申購本基金係持有基金受益憑證，而非本文提及之投資資產或標的。</a:t>
            </a:r>
          </a:p>
          <a:p>
            <a:endParaRPr lang="zh-TW" altLang="en-US" dirty="0"/>
          </a:p>
        </p:txBody>
      </p:sp>
      <p:sp>
        <p:nvSpPr>
          <p:cNvPr id="2" name="內容版面配置區 1"/>
          <p:cNvSpPr>
            <a:spLocks noGrp="1"/>
          </p:cNvSpPr>
          <p:nvPr>
            <p:ph idx="1"/>
          </p:nvPr>
        </p:nvSpPr>
        <p:spPr>
          <a:xfrm>
            <a:off x="251400" y="1268704"/>
            <a:ext cx="8641200" cy="728309"/>
          </a:xfrm>
        </p:spPr>
        <p:txBody>
          <a:bodyPr/>
          <a:lstStyle/>
          <a:p>
            <a:r>
              <a:rPr lang="zh-TW" altLang="en-US" dirty="0"/>
              <a:t>持股調整差異說明</a:t>
            </a:r>
          </a:p>
          <a:p>
            <a:pPr lvl="1"/>
            <a:r>
              <a:rPr lang="zh-TW" altLang="en-US" dirty="0"/>
              <a:t>減碼</a:t>
            </a:r>
            <a:r>
              <a:rPr lang="en-US" altLang="zh-TW" dirty="0"/>
              <a:t>NVDA, MSFT</a:t>
            </a:r>
            <a:endParaRPr lang="zh-TW" altLang="en-US" dirty="0"/>
          </a:p>
        </p:txBody>
      </p:sp>
      <p:graphicFrame>
        <p:nvGraphicFramePr>
          <p:cNvPr id="6" name="內容版面配置區 2"/>
          <p:cNvGraphicFramePr>
            <a:graphicFrameLocks/>
          </p:cNvGraphicFramePr>
          <p:nvPr>
            <p:extLst>
              <p:ext uri="{D42A27DB-BD31-4B8C-83A1-F6EECF244321}">
                <p14:modId xmlns:p14="http://schemas.microsoft.com/office/powerpoint/2010/main" val="3067026133"/>
              </p:ext>
            </p:extLst>
          </p:nvPr>
        </p:nvGraphicFramePr>
        <p:xfrm>
          <a:off x="251399" y="1997012"/>
          <a:ext cx="8641201" cy="4024346"/>
        </p:xfrm>
        <a:graphic>
          <a:graphicData uri="http://schemas.openxmlformats.org/drawingml/2006/table">
            <a:tbl>
              <a:tblPr firstRow="1" bandRow="1">
                <a:tableStyleId>{7DF18680-E054-41AD-8BC1-D1AEF772440D}</a:tableStyleId>
              </a:tblPr>
              <a:tblGrid>
                <a:gridCol w="551209">
                  <a:extLst>
                    <a:ext uri="{9D8B030D-6E8A-4147-A177-3AD203B41FA5}">
                      <a16:colId xmlns:a16="http://schemas.microsoft.com/office/drawing/2014/main" val="20000"/>
                    </a:ext>
                  </a:extLst>
                </a:gridCol>
                <a:gridCol w="3423162">
                  <a:extLst>
                    <a:ext uri="{9D8B030D-6E8A-4147-A177-3AD203B41FA5}">
                      <a16:colId xmlns:a16="http://schemas.microsoft.com/office/drawing/2014/main" val="20001"/>
                    </a:ext>
                  </a:extLst>
                </a:gridCol>
                <a:gridCol w="621834">
                  <a:extLst>
                    <a:ext uri="{9D8B030D-6E8A-4147-A177-3AD203B41FA5}">
                      <a16:colId xmlns:a16="http://schemas.microsoft.com/office/drawing/2014/main" val="20002"/>
                    </a:ext>
                  </a:extLst>
                </a:gridCol>
                <a:gridCol w="3381996">
                  <a:extLst>
                    <a:ext uri="{9D8B030D-6E8A-4147-A177-3AD203B41FA5}">
                      <a16:colId xmlns:a16="http://schemas.microsoft.com/office/drawing/2014/main" val="20004"/>
                    </a:ext>
                  </a:extLst>
                </a:gridCol>
                <a:gridCol w="663000">
                  <a:extLst>
                    <a:ext uri="{9D8B030D-6E8A-4147-A177-3AD203B41FA5}">
                      <a16:colId xmlns:a16="http://schemas.microsoft.com/office/drawing/2014/main" val="20003"/>
                    </a:ext>
                  </a:extLst>
                </a:gridCol>
              </a:tblGrid>
              <a:tr h="602836">
                <a:tc>
                  <a:txBody>
                    <a:bodyPr/>
                    <a:lstStyle/>
                    <a:p>
                      <a:pPr algn="ctr"/>
                      <a:endParaRPr lang="zh-TW" altLang="en-US" sz="1600" b="0" dirty="0">
                        <a:latin typeface="+mn-lt"/>
                        <a:ea typeface="+mn-ea"/>
                        <a:cs typeface="Calibri" panose="020F0502020204030204" pitchFamily="34" charset="0"/>
                      </a:endParaRPr>
                    </a:p>
                  </a:txBody>
                  <a:tcPr marL="103536" marR="10353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a:r>
                        <a:rPr lang="en-US" altLang="zh-TW" sz="1600" dirty="0">
                          <a:latin typeface="+mn-lt"/>
                          <a:ea typeface="+mn-ea"/>
                          <a:cs typeface="Calibri" panose="020F0502020204030204" pitchFamily="34" charset="0"/>
                        </a:rPr>
                        <a:t>5</a:t>
                      </a:r>
                      <a:r>
                        <a:rPr lang="zh-TW" altLang="en-US" sz="1600" dirty="0">
                          <a:latin typeface="+mn-lt"/>
                          <a:ea typeface="+mn-ea"/>
                          <a:cs typeface="Calibri" panose="020F0502020204030204" pitchFamily="34" charset="0"/>
                        </a:rPr>
                        <a:t>月 十大持股</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a:r>
                        <a:rPr lang="zh-TW" altLang="en-US" sz="1600" dirty="0">
                          <a:latin typeface="+mn-lt"/>
                          <a:ea typeface="+mn-ea"/>
                          <a:cs typeface="Calibri" panose="020F0502020204030204" pitchFamily="34" charset="0"/>
                        </a:rPr>
                        <a:t>比重</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algn="ctr"/>
                      <a:r>
                        <a:rPr lang="en-US" altLang="zh-TW" sz="1600" dirty="0">
                          <a:latin typeface="+mn-lt"/>
                          <a:ea typeface="+mn-ea"/>
                          <a:cs typeface="Calibri" panose="020F0502020204030204" pitchFamily="34" charset="0"/>
                        </a:rPr>
                        <a:t>6</a:t>
                      </a:r>
                      <a:r>
                        <a:rPr lang="zh-TW" altLang="en-US" sz="1600" dirty="0">
                          <a:latin typeface="+mn-lt"/>
                          <a:ea typeface="+mn-ea"/>
                          <a:cs typeface="Calibri" panose="020F0502020204030204" pitchFamily="34" charset="0"/>
                        </a:rPr>
                        <a:t>月 十大持股</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mn-lt"/>
                          <a:ea typeface="+mn-ea"/>
                          <a:cs typeface="Calibri" panose="020F0502020204030204" pitchFamily="34" charset="0"/>
                        </a:rPr>
                        <a:t>比重</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CC00"/>
                    </a:solidFill>
                  </a:tcPr>
                </a:tc>
                <a:extLst>
                  <a:ext uri="{0D108BD9-81ED-4DB2-BD59-A6C34878D82A}">
                    <a16:rowId xmlns:a16="http://schemas.microsoft.com/office/drawing/2014/main" val="10000"/>
                  </a:ext>
                </a:extLst>
              </a:tr>
              <a:tr h="342151">
                <a:tc>
                  <a:txBody>
                    <a:bodyPr/>
                    <a:lstStyle/>
                    <a:p>
                      <a:pPr algn="ctr"/>
                      <a:r>
                        <a:rPr lang="en-US" altLang="zh-TW" sz="1400" dirty="0">
                          <a:latin typeface="+mn-lt"/>
                          <a:ea typeface="+mn-ea"/>
                        </a:rPr>
                        <a:t>1</a:t>
                      </a:r>
                    </a:p>
                  </a:txBody>
                  <a:tcPr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NVIDIA Corp</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9.75 </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NVIDIA Corp</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9.35 </a:t>
                      </a:r>
                    </a:p>
                  </a:txBody>
                  <a:tcPr marL="9525" marR="9525" marT="9525" marB="0" anchor="ct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2151">
                <a:tc>
                  <a:txBody>
                    <a:bodyPr/>
                    <a:lstStyle/>
                    <a:p>
                      <a:pPr algn="ctr"/>
                      <a:r>
                        <a:rPr lang="en-US" altLang="zh-TW" sz="1400" dirty="0">
                          <a:latin typeface="+mn-lt"/>
                          <a:ea typeface="+mn-ea"/>
                        </a:rPr>
                        <a:t>2</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Microsoft Corp</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8.53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Microsoft Corp</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8.19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2151">
                <a:tc>
                  <a:txBody>
                    <a:bodyPr/>
                    <a:lstStyle/>
                    <a:p>
                      <a:pPr algn="ctr"/>
                      <a:r>
                        <a:rPr lang="en-US" altLang="zh-TW" sz="1400" dirty="0">
                          <a:latin typeface="+mn-lt"/>
                          <a:ea typeface="+mn-ea"/>
                        </a:rPr>
                        <a:t>3</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Nintendo Co Ltd</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7.20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Nintendo Co Ltd</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7.62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2151">
                <a:tc>
                  <a:txBody>
                    <a:bodyPr/>
                    <a:lstStyle/>
                    <a:p>
                      <a:pPr algn="ctr"/>
                      <a:r>
                        <a:rPr lang="en-US" altLang="zh-TW" sz="1400" dirty="0">
                          <a:latin typeface="+mn-lt"/>
                          <a:ea typeface="+mn-ea"/>
                        </a:rPr>
                        <a:t>4</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Apple Inc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6.23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Advanced Micro </a:t>
                      </a:r>
                      <a:r>
                        <a:rPr lang="en-US" sz="1400" kern="1200" dirty="0" err="1">
                          <a:solidFill>
                            <a:schemeClr val="dk1"/>
                          </a:solidFill>
                          <a:latin typeface="+mn-lt"/>
                          <a:ea typeface="+mn-ea"/>
                          <a:cs typeface="+mn-cs"/>
                        </a:rPr>
                        <a:t>Devic</a:t>
                      </a:r>
                      <a:endParaRPr lang="en-US" sz="1400" kern="1200" dirty="0">
                        <a:solidFill>
                          <a:schemeClr val="dk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7.07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2151">
                <a:tc>
                  <a:txBody>
                    <a:bodyPr/>
                    <a:lstStyle/>
                    <a:p>
                      <a:pPr algn="ctr"/>
                      <a:r>
                        <a:rPr lang="en-US" altLang="zh-TW" sz="1400" dirty="0">
                          <a:latin typeface="+mn-lt"/>
                          <a:ea typeface="+mn-ea"/>
                        </a:rPr>
                        <a:t>5</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Advanced Micro Devic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6.00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Apple Inc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6.00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2151">
                <a:tc>
                  <a:txBody>
                    <a:bodyPr/>
                    <a:lstStyle/>
                    <a:p>
                      <a:pPr algn="ctr"/>
                      <a:r>
                        <a:rPr lang="en-US" altLang="zh-TW" sz="1400" dirty="0">
                          <a:latin typeface="+mn-lt"/>
                          <a:ea typeface="+mn-ea"/>
                        </a:rPr>
                        <a:t>6</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Sony Corp</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5.44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Flutter </a:t>
                      </a:r>
                      <a:r>
                        <a:rPr lang="en-US" sz="1400" kern="1200" dirty="0" err="1">
                          <a:solidFill>
                            <a:schemeClr val="dk1"/>
                          </a:solidFill>
                          <a:latin typeface="+mn-lt"/>
                          <a:ea typeface="+mn-ea"/>
                          <a:cs typeface="+mn-cs"/>
                        </a:rPr>
                        <a:t>Entertainmen</a:t>
                      </a:r>
                      <a:endParaRPr lang="en-US" sz="1400" kern="1200" dirty="0">
                        <a:solidFill>
                          <a:schemeClr val="dk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5.16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2151">
                <a:tc>
                  <a:txBody>
                    <a:bodyPr/>
                    <a:lstStyle/>
                    <a:p>
                      <a:pPr algn="ctr"/>
                      <a:r>
                        <a:rPr lang="en-US" altLang="zh-TW" sz="1400" dirty="0">
                          <a:latin typeface="+mn-lt"/>
                          <a:ea typeface="+mn-ea"/>
                        </a:rPr>
                        <a:t>7</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Flutter </a:t>
                      </a:r>
                      <a:r>
                        <a:rPr lang="en-US" sz="1400" kern="1200" dirty="0" err="1">
                          <a:solidFill>
                            <a:schemeClr val="dk1"/>
                          </a:solidFill>
                          <a:latin typeface="+mn-lt"/>
                          <a:ea typeface="+mn-ea"/>
                          <a:cs typeface="+mn-cs"/>
                        </a:rPr>
                        <a:t>Entertainmen</a:t>
                      </a:r>
                      <a:endParaRPr lang="en-US" sz="1400" kern="1200" dirty="0">
                        <a:solidFill>
                          <a:schemeClr val="dk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4.79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Sony Corp</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4.81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2151">
                <a:tc>
                  <a:txBody>
                    <a:bodyPr/>
                    <a:lstStyle/>
                    <a:p>
                      <a:pPr algn="ctr"/>
                      <a:r>
                        <a:rPr lang="en-US" altLang="zh-TW" sz="1400" dirty="0">
                          <a:latin typeface="+mn-lt"/>
                          <a:ea typeface="+mn-ea"/>
                        </a:rPr>
                        <a:t>8</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Take-Two Interactive</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4.74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Take-Two Interactive</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4.80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2151">
                <a:tc>
                  <a:txBody>
                    <a:bodyPr/>
                    <a:lstStyle/>
                    <a:p>
                      <a:pPr algn="ctr"/>
                      <a:r>
                        <a:rPr lang="en-US" altLang="zh-TW" sz="1400" dirty="0">
                          <a:latin typeface="+mn-lt"/>
                          <a:ea typeface="+mn-ea"/>
                        </a:rPr>
                        <a:t>9</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AMAZON.COM</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3.60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ROBLOX CORP -CLASS A</a:t>
                      </a:r>
                      <a:r>
                        <a:rPr lang="zh-TW" altLang="en-US"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4.17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2151">
                <a:tc>
                  <a:txBody>
                    <a:bodyPr/>
                    <a:lstStyle/>
                    <a:p>
                      <a:pPr algn="ctr"/>
                      <a:r>
                        <a:rPr lang="en-US" altLang="zh-TW" sz="1400" dirty="0">
                          <a:latin typeface="+mn-lt"/>
                          <a:ea typeface="+mn-ea"/>
                        </a:rPr>
                        <a:t>10</a:t>
                      </a:r>
                      <a:endParaRPr lang="zh-TW" altLang="en-US" sz="1400" dirty="0">
                        <a:latin typeface="+mn-lt"/>
                        <a:ea typeface="+mn-ea"/>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a:solidFill>
                            <a:schemeClr val="dk1"/>
                          </a:solidFill>
                          <a:latin typeface="+mn-lt"/>
                          <a:ea typeface="+mn-ea"/>
                          <a:cs typeface="+mn-cs"/>
                        </a:rPr>
                        <a:t>Aristocrat Leisure L</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3.59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ELECTRONIC ARTS INC</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kern="1200" dirty="0">
                          <a:solidFill>
                            <a:schemeClr val="dk1"/>
                          </a:solidFill>
                          <a:latin typeface="+mn-lt"/>
                          <a:ea typeface="+mn-ea"/>
                          <a:cs typeface="+mn-cs"/>
                        </a:rPr>
                        <a:t>3.66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976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7DF978-35D2-4444-8C2C-9E08FB387B88}"/>
              </a:ext>
            </a:extLst>
          </p:cNvPr>
          <p:cNvSpPr>
            <a:spLocks noGrp="1"/>
          </p:cNvSpPr>
          <p:nvPr>
            <p:ph type="title"/>
          </p:nvPr>
        </p:nvSpPr>
        <p:spPr>
          <a:xfrm>
            <a:off x="251399" y="44530"/>
            <a:ext cx="8641199" cy="1143000"/>
          </a:xfrm>
        </p:spPr>
        <p:txBody>
          <a:bodyPr/>
          <a:lstStyle/>
          <a:p>
            <a:r>
              <a:rPr lang="en-US" dirty="0"/>
              <a:t>Switch 2</a:t>
            </a:r>
            <a:r>
              <a:rPr lang="zh-TW" altLang="en-US" dirty="0"/>
              <a:t>上市</a:t>
            </a:r>
            <a:r>
              <a:rPr lang="en-US" altLang="zh-TW" dirty="0"/>
              <a:t>4</a:t>
            </a:r>
            <a:r>
              <a:rPr lang="zh-TW" altLang="en-US" dirty="0"/>
              <a:t>天全球銷售突破</a:t>
            </a:r>
            <a:r>
              <a:rPr lang="en-US" altLang="zh-TW" dirty="0"/>
              <a:t>350</a:t>
            </a:r>
            <a:r>
              <a:rPr lang="zh-TW" altLang="en-US" dirty="0"/>
              <a:t>萬台</a:t>
            </a:r>
            <a:endParaRPr lang="en-US" dirty="0"/>
          </a:p>
        </p:txBody>
      </p:sp>
      <p:sp>
        <p:nvSpPr>
          <p:cNvPr id="10" name="Text Placeholder 9">
            <a:extLst>
              <a:ext uri="{FF2B5EF4-FFF2-40B4-BE49-F238E27FC236}">
                <a16:creationId xmlns:a16="http://schemas.microsoft.com/office/drawing/2014/main" id="{97532397-35A2-4451-8FEA-B4161FB2A3F5}"/>
              </a:ext>
            </a:extLst>
          </p:cNvPr>
          <p:cNvSpPr>
            <a:spLocks noGrp="1"/>
          </p:cNvSpPr>
          <p:nvPr>
            <p:ph type="body" sz="half" idx="2"/>
          </p:nvPr>
        </p:nvSpPr>
        <p:spPr/>
        <p:txBody>
          <a:bodyPr/>
          <a:lstStyle/>
          <a:p>
            <a:r>
              <a:rPr lang="zh-TW" altLang="en-US" dirty="0"/>
              <a:t>資料來源：</a:t>
            </a:r>
            <a:r>
              <a:rPr lang="en-US" altLang="zh-TW" dirty="0"/>
              <a:t>GS</a:t>
            </a:r>
            <a:r>
              <a:rPr lang="zh-TW" altLang="en-US" dirty="0"/>
              <a:t>，第一金投信整理，</a:t>
            </a:r>
            <a:r>
              <a:rPr lang="en-US" altLang="zh-TW" dirty="0"/>
              <a:t>2025/6/11</a:t>
            </a:r>
          </a:p>
          <a:p>
            <a:r>
              <a:rPr lang="zh-TW" altLang="en-US" b="1" dirty="0"/>
              <a:t>個股僅供舉例，未有推薦之意，亦不代表必然之投資，實際投資需視當時市場情況而定</a:t>
            </a:r>
            <a:endParaRPr lang="zh-TW" altLang="en-US" dirty="0"/>
          </a:p>
          <a:p>
            <a:endParaRPr lang="en-US" dirty="0"/>
          </a:p>
        </p:txBody>
      </p:sp>
      <p:sp>
        <p:nvSpPr>
          <p:cNvPr id="9" name="Content Placeholder 8">
            <a:extLst>
              <a:ext uri="{FF2B5EF4-FFF2-40B4-BE49-F238E27FC236}">
                <a16:creationId xmlns:a16="http://schemas.microsoft.com/office/drawing/2014/main" id="{6A620AE6-7FB1-4891-8F1B-A9255B39A456}"/>
              </a:ext>
            </a:extLst>
          </p:cNvPr>
          <p:cNvSpPr>
            <a:spLocks noGrp="1"/>
          </p:cNvSpPr>
          <p:nvPr>
            <p:ph idx="1"/>
          </p:nvPr>
        </p:nvSpPr>
        <p:spPr/>
        <p:txBody>
          <a:bodyPr/>
          <a:lstStyle/>
          <a:p>
            <a:r>
              <a:rPr lang="en-US" dirty="0"/>
              <a:t>Switch 2</a:t>
            </a:r>
            <a:r>
              <a:rPr lang="zh-TW" altLang="en-US" dirty="0"/>
              <a:t>上市短短</a:t>
            </a:r>
            <a:r>
              <a:rPr lang="en-US" altLang="zh-TW" dirty="0"/>
              <a:t>4</a:t>
            </a:r>
            <a:r>
              <a:rPr lang="zh-TW" altLang="en-US" dirty="0"/>
              <a:t>天銷售額就打破過去</a:t>
            </a:r>
            <a:r>
              <a:rPr lang="en-US" altLang="zh-TW" dirty="0"/>
              <a:t>Nintendo</a:t>
            </a:r>
            <a:r>
              <a:rPr lang="zh-TW" altLang="en-US" dirty="0"/>
              <a:t>的遊戲機銷售狀況</a:t>
            </a:r>
            <a:endParaRPr lang="en-US" dirty="0"/>
          </a:p>
          <a:p>
            <a:r>
              <a:rPr lang="en-US" dirty="0"/>
              <a:t>Switch 2</a:t>
            </a:r>
            <a:r>
              <a:rPr lang="zh-TW" altLang="en-US" dirty="0"/>
              <a:t>也富含相當多高質量的第三方遊戲，同時新的</a:t>
            </a:r>
            <a:r>
              <a:rPr lang="en-US" dirty="0"/>
              <a:t>Mario Kart World</a:t>
            </a:r>
            <a:r>
              <a:rPr lang="zh-TW" altLang="en-US" dirty="0"/>
              <a:t>遊戲也以高於此系列的歷史售價出售</a:t>
            </a:r>
            <a:r>
              <a:rPr lang="en-US" altLang="zh-TW" dirty="0"/>
              <a:t>(</a:t>
            </a:r>
            <a:r>
              <a:rPr lang="en-US" dirty="0"/>
              <a:t>US$79.99</a:t>
            </a:r>
            <a:r>
              <a:rPr lang="en-US" altLang="zh-TW" dirty="0"/>
              <a:t>)</a:t>
            </a:r>
            <a:r>
              <a:rPr lang="zh-TW" altLang="en-US" dirty="0"/>
              <a:t> ，讓市場高度期待任天堂在主機及遊戲軟體都能帶動整體銷售成長。 </a:t>
            </a:r>
            <a:endParaRPr lang="en-US" altLang="zh-TW" dirty="0"/>
          </a:p>
          <a:p>
            <a:endParaRPr lang="en-US" dirty="0"/>
          </a:p>
          <a:p>
            <a:endParaRPr lang="en-US" dirty="0"/>
          </a:p>
        </p:txBody>
      </p:sp>
      <p:pic>
        <p:nvPicPr>
          <p:cNvPr id="11" name="Picture 10">
            <a:extLst>
              <a:ext uri="{FF2B5EF4-FFF2-40B4-BE49-F238E27FC236}">
                <a16:creationId xmlns:a16="http://schemas.microsoft.com/office/drawing/2014/main" id="{3B5BF420-3089-49CE-BC2C-7F682A16BBED}"/>
              </a:ext>
            </a:extLst>
          </p:cNvPr>
          <p:cNvPicPr>
            <a:picLocks noChangeAspect="1"/>
          </p:cNvPicPr>
          <p:nvPr/>
        </p:nvPicPr>
        <p:blipFill>
          <a:blip r:embed="rId3"/>
          <a:stretch>
            <a:fillRect/>
          </a:stretch>
        </p:blipFill>
        <p:spPr>
          <a:xfrm>
            <a:off x="3094297" y="2720439"/>
            <a:ext cx="6049703" cy="2442801"/>
          </a:xfrm>
          <a:prstGeom prst="rect">
            <a:avLst/>
          </a:prstGeom>
        </p:spPr>
      </p:pic>
      <p:pic>
        <p:nvPicPr>
          <p:cNvPr id="12" name="Picture 11">
            <a:extLst>
              <a:ext uri="{FF2B5EF4-FFF2-40B4-BE49-F238E27FC236}">
                <a16:creationId xmlns:a16="http://schemas.microsoft.com/office/drawing/2014/main" id="{14803BAE-452E-4110-8016-9CFC5AC5A386}"/>
              </a:ext>
            </a:extLst>
          </p:cNvPr>
          <p:cNvPicPr>
            <a:picLocks noChangeAspect="1"/>
          </p:cNvPicPr>
          <p:nvPr/>
        </p:nvPicPr>
        <p:blipFill>
          <a:blip r:embed="rId4"/>
          <a:stretch>
            <a:fillRect/>
          </a:stretch>
        </p:blipFill>
        <p:spPr>
          <a:xfrm>
            <a:off x="0" y="2720439"/>
            <a:ext cx="3094297" cy="2635334"/>
          </a:xfrm>
          <a:prstGeom prst="rect">
            <a:avLst/>
          </a:prstGeom>
        </p:spPr>
      </p:pic>
    </p:spTree>
    <p:extLst>
      <p:ext uri="{BB962C8B-B14F-4D97-AF65-F5344CB8AC3E}">
        <p14:creationId xmlns:p14="http://schemas.microsoft.com/office/powerpoint/2010/main" val="3906887643"/>
      </p:ext>
    </p:extLst>
  </p:cSld>
  <p:clrMapOvr>
    <a:masterClrMapping/>
  </p:clrMapOvr>
</p:sld>
</file>

<file path=ppt/theme/theme1.xml><?xml version="1.0" encoding="utf-8"?>
<a:theme xmlns:a="http://schemas.openxmlformats.org/drawingml/2006/main" name="1. 基金警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母片_樣式一">
  <a:themeElements>
    <a:clrScheme name="FSITC_20180112">
      <a:dk1>
        <a:sysClr val="windowText" lastClr="000000"/>
      </a:dk1>
      <a:lt1>
        <a:sysClr val="window" lastClr="FFFFFF"/>
      </a:lt1>
      <a:dk2>
        <a:srgbClr val="3F3F3F"/>
      </a:dk2>
      <a:lt2>
        <a:srgbClr val="EEECE1"/>
      </a:lt2>
      <a:accent1>
        <a:srgbClr val="085840"/>
      </a:accent1>
      <a:accent2>
        <a:srgbClr val="BBC63D"/>
      </a:accent2>
      <a:accent3>
        <a:srgbClr val="E5A430"/>
      </a:accent3>
      <a:accent4>
        <a:srgbClr val="DB812E"/>
      </a:accent4>
      <a:accent5>
        <a:srgbClr val="A49F43"/>
      </a:accent5>
      <a:accent6>
        <a:srgbClr val="A4844E"/>
      </a:accent6>
      <a:hlink>
        <a:srgbClr val="085840"/>
      </a:hlink>
      <a:folHlink>
        <a:srgbClr val="000000"/>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32939</TotalTime>
  <Words>2020</Words>
  <Application>Microsoft Office PowerPoint</Application>
  <PresentationFormat>如螢幕大小 (4:3)</PresentationFormat>
  <Paragraphs>327</Paragraphs>
  <Slides>20</Slides>
  <Notes>18</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20</vt:i4>
      </vt:variant>
    </vt:vector>
  </HeadingPairs>
  <TitlesOfParts>
    <vt:vector size="29" baseType="lpstr">
      <vt:lpstr>Arial Unicode MS</vt:lpstr>
      <vt:lpstr>微軟正黑體</vt:lpstr>
      <vt:lpstr>新細明體</vt:lpstr>
      <vt:lpstr>Arial</vt:lpstr>
      <vt:lpstr>Calibri</vt:lpstr>
      <vt:lpstr>Times New Roman</vt:lpstr>
      <vt:lpstr>Wingdings</vt:lpstr>
      <vt:lpstr>1. 基金警語</vt:lpstr>
      <vt:lpstr>2. 母片_樣式一</vt:lpstr>
      <vt:lpstr>第一金全球 eSports 電競 基金</vt:lpstr>
      <vt:lpstr>eSports指數表現</vt:lpstr>
      <vt:lpstr>eSports指數走勢</vt:lpstr>
      <vt:lpstr>eSports指數評價</vt:lpstr>
      <vt:lpstr>eSports指數獲利</vt:lpstr>
      <vt:lpstr>電競遊戲生態圈 Overview</vt:lpstr>
      <vt:lpstr>eSports產業配置</vt:lpstr>
      <vt:lpstr>投資組合—前十大標的差異說明</vt:lpstr>
      <vt:lpstr>Switch 2上市4天全球銷售突破350萬台</vt:lpstr>
      <vt:lpstr>華碩ROG XBox Ally將於25年下半推出</vt:lpstr>
      <vt:lpstr>受惠GTA 6期待，挹注股價動能</vt:lpstr>
      <vt:lpstr>eSports 基金</vt:lpstr>
      <vt:lpstr>投資組合—前十大標的</vt:lpstr>
      <vt:lpstr>產業配置：科技 &amp; 媒體娛樂為主</vt:lpstr>
      <vt:lpstr>基金特色：全面布局電競遊戲生態圈</vt:lpstr>
      <vt:lpstr>基金績效</vt:lpstr>
      <vt:lpstr>策略與展望</vt:lpstr>
      <vt:lpstr>基金小檔案</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唐伊瑩</dc:creator>
  <cp:lastModifiedBy>蘇宇宣</cp:lastModifiedBy>
  <cp:revision>1252</cp:revision>
  <cp:lastPrinted>2025-07-02T09:12:31Z</cp:lastPrinted>
  <dcterms:created xsi:type="dcterms:W3CDTF">2022-07-28T05:40:45Z</dcterms:created>
  <dcterms:modified xsi:type="dcterms:W3CDTF">2025-07-11T03:48:47Z</dcterms:modified>
</cp:coreProperties>
</file>